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9906000" cy="6858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84">
          <p15:clr>
            <a:srgbClr val="A4A3A4"/>
          </p15:clr>
        </p15:guide>
        <p15:guide id="2" orient="horz" pos="2296">
          <p15:clr>
            <a:srgbClr val="A4A3A4"/>
          </p15:clr>
        </p15:guide>
        <p15:guide id="3" pos="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70ED"/>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0" d="100"/>
          <a:sy n="150" d="100"/>
        </p:scale>
        <p:origin x="114" y="-1758"/>
      </p:cViewPr>
      <p:guideLst>
        <p:guide orient="horz" pos="3884"/>
        <p:guide orient="horz" pos="2296"/>
        <p:guide pos="3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7"/>
            <a:ext cx="8420100" cy="1470025"/>
          </a:xfrm>
        </p:spPr>
        <p:txBody>
          <a:bodyPr/>
          <a:lstStyle/>
          <a:p>
            <a:r>
              <a:rPr lang="de-DE"/>
              <a:t>Titelmasterformat durch Klicken bearbeiten</a:t>
            </a:r>
            <a:endParaRPr lang="de-AT"/>
          </a:p>
        </p:txBody>
      </p:sp>
      <p:sp>
        <p:nvSpPr>
          <p:cNvPr id="3" name="Untertitel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AT"/>
          </a:p>
        </p:txBody>
      </p:sp>
      <p:sp>
        <p:nvSpPr>
          <p:cNvPr id="4" name="Datumsplatzhalter 3"/>
          <p:cNvSpPr>
            <a:spLocks noGrp="1"/>
          </p:cNvSpPr>
          <p:nvPr>
            <p:ph type="dt" sz="half" idx="10"/>
          </p:nvPr>
        </p:nvSpPr>
        <p:spPr/>
        <p:txBody>
          <a:bodyPr/>
          <a:lstStyle/>
          <a:p>
            <a:fld id="{78C020CB-CB15-4C2C-B3DE-E2C067B70EC5}" type="datetimeFigureOut">
              <a:rPr lang="de-AT" smtClean="0"/>
              <a:t>06.04.2026</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39034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p>
            <a:fld id="{78C020CB-CB15-4C2C-B3DE-E2C067B70EC5}" type="datetimeFigureOut">
              <a:rPr lang="de-AT" smtClean="0"/>
              <a:t>06.04.2026</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3650687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5386387" y="366714"/>
            <a:ext cx="1671638" cy="780097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71477" y="366714"/>
            <a:ext cx="4849813" cy="780097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p>
            <a:fld id="{78C020CB-CB15-4C2C-B3DE-E2C067B70EC5}" type="datetimeFigureOut">
              <a:rPr lang="de-AT" smtClean="0"/>
              <a:t>06.04.2026</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45954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p>
            <a:fld id="{78C020CB-CB15-4C2C-B3DE-E2C067B70EC5}" type="datetimeFigureOut">
              <a:rPr lang="de-AT" smtClean="0"/>
              <a:t>06.04.2026</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491847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506" y="4406900"/>
            <a:ext cx="84201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82506" y="2906714"/>
            <a:ext cx="8420100" cy="150018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78C020CB-CB15-4C2C-B3DE-E2C067B70EC5}" type="datetimeFigureOut">
              <a:rPr lang="de-AT" smtClean="0"/>
              <a:t>06.04.2026</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2253795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371477" y="2133601"/>
            <a:ext cx="3260725"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3797302" y="2133601"/>
            <a:ext cx="3260725"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p:cNvSpPr>
            <a:spLocks noGrp="1"/>
          </p:cNvSpPr>
          <p:nvPr>
            <p:ph type="dt" sz="half" idx="10"/>
          </p:nvPr>
        </p:nvSpPr>
        <p:spPr/>
        <p:txBody>
          <a:bodyPr/>
          <a:lstStyle/>
          <a:p>
            <a:fld id="{78C020CB-CB15-4C2C-B3DE-E2C067B70EC5}" type="datetimeFigureOut">
              <a:rPr lang="de-AT" smtClean="0"/>
              <a:t>06.04.2026</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2252526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95301"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95301"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5032113"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032113"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p:cNvSpPr>
            <a:spLocks noGrp="1"/>
          </p:cNvSpPr>
          <p:nvPr>
            <p:ph type="dt" sz="half" idx="10"/>
          </p:nvPr>
        </p:nvSpPr>
        <p:spPr/>
        <p:txBody>
          <a:bodyPr/>
          <a:lstStyle/>
          <a:p>
            <a:fld id="{78C020CB-CB15-4C2C-B3DE-E2C067B70EC5}" type="datetimeFigureOut">
              <a:rPr lang="de-AT" smtClean="0"/>
              <a:t>06.04.2026</a:t>
            </a:fld>
            <a:endParaRPr lang="de-AT"/>
          </a:p>
        </p:txBody>
      </p:sp>
      <p:sp>
        <p:nvSpPr>
          <p:cNvPr id="8" name="Fußzeilenplatzhalter 7"/>
          <p:cNvSpPr>
            <a:spLocks noGrp="1"/>
          </p:cNvSpPr>
          <p:nvPr>
            <p:ph type="ftr" sz="quarter" idx="11"/>
          </p:nvPr>
        </p:nvSpPr>
        <p:spPr/>
        <p:txBody>
          <a:bodyPr/>
          <a:lstStyle/>
          <a:p>
            <a:endParaRPr lang="de-AT"/>
          </a:p>
        </p:txBody>
      </p:sp>
      <p:sp>
        <p:nvSpPr>
          <p:cNvPr id="9" name="Foliennummernplatzhalter 8"/>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2651165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2"/>
          <p:cNvSpPr>
            <a:spLocks noGrp="1"/>
          </p:cNvSpPr>
          <p:nvPr>
            <p:ph type="dt" sz="half" idx="10"/>
          </p:nvPr>
        </p:nvSpPr>
        <p:spPr/>
        <p:txBody>
          <a:bodyPr/>
          <a:lstStyle/>
          <a:p>
            <a:fld id="{78C020CB-CB15-4C2C-B3DE-E2C067B70EC5}" type="datetimeFigureOut">
              <a:rPr lang="de-AT" smtClean="0"/>
              <a:t>06.04.2026</a:t>
            </a:fld>
            <a:endParaRPr lang="de-AT"/>
          </a:p>
        </p:txBody>
      </p:sp>
      <p:sp>
        <p:nvSpPr>
          <p:cNvPr id="4" name="Fußzeilenplatzhalter 3"/>
          <p:cNvSpPr>
            <a:spLocks noGrp="1"/>
          </p:cNvSpPr>
          <p:nvPr>
            <p:ph type="ftr" sz="quarter" idx="11"/>
          </p:nvPr>
        </p:nvSpPr>
        <p:spPr/>
        <p:txBody>
          <a:bodyPr/>
          <a:lstStyle/>
          <a:p>
            <a:endParaRPr lang="de-AT"/>
          </a:p>
        </p:txBody>
      </p:sp>
      <p:sp>
        <p:nvSpPr>
          <p:cNvPr id="5" name="Foliennummernplatzhalter 4"/>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3821196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8C020CB-CB15-4C2C-B3DE-E2C067B70EC5}" type="datetimeFigureOut">
              <a:rPr lang="de-AT" smtClean="0"/>
              <a:t>06.04.2026</a:t>
            </a:fld>
            <a:endParaRPr lang="de-AT"/>
          </a:p>
        </p:txBody>
      </p:sp>
      <p:sp>
        <p:nvSpPr>
          <p:cNvPr id="3" name="Fußzeilenplatzhalter 2"/>
          <p:cNvSpPr>
            <a:spLocks noGrp="1"/>
          </p:cNvSpPr>
          <p:nvPr>
            <p:ph type="ftr" sz="quarter" idx="11"/>
          </p:nvPr>
        </p:nvSpPr>
        <p:spPr/>
        <p:txBody>
          <a:bodyPr/>
          <a:lstStyle/>
          <a:p>
            <a:endParaRPr lang="de-AT"/>
          </a:p>
        </p:txBody>
      </p:sp>
      <p:sp>
        <p:nvSpPr>
          <p:cNvPr id="4" name="Foliennummernplatzhalter 3"/>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2078061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2" y="273051"/>
            <a:ext cx="3259006"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872972" y="273051"/>
            <a:ext cx="55377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95302"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78C020CB-CB15-4C2C-B3DE-E2C067B70EC5}" type="datetimeFigureOut">
              <a:rPr lang="de-AT" smtClean="0"/>
              <a:t>06.04.2026</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145170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645" y="4800601"/>
            <a:ext cx="59436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p:cNvSpPr>
            <a:spLocks noGrp="1"/>
          </p:cNvSpPr>
          <p:nvPr>
            <p:ph type="body" sz="half" idx="2"/>
          </p:nvPr>
        </p:nvSpPr>
        <p:spPr>
          <a:xfrm>
            <a:off x="1941645" y="5367339"/>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78C020CB-CB15-4C2C-B3DE-E2C067B70EC5}" type="datetimeFigureOut">
              <a:rPr lang="de-AT" smtClean="0"/>
              <a:t>06.04.2026</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C930AF30-600C-4CA9-8E58-127D5FCF7BD9}" type="slidenum">
              <a:rPr lang="de-AT" smtClean="0"/>
              <a:t>‹#›</a:t>
            </a:fld>
            <a:endParaRPr lang="de-AT"/>
          </a:p>
        </p:txBody>
      </p:sp>
    </p:spTree>
    <p:extLst>
      <p:ext uri="{BB962C8B-B14F-4D97-AF65-F5344CB8AC3E}">
        <p14:creationId xmlns:p14="http://schemas.microsoft.com/office/powerpoint/2010/main" val="1799763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de-DE"/>
              <a:t>Titelmasterformat durch Klicken bearbeiten</a:t>
            </a:r>
            <a:endParaRPr lang="de-AT"/>
          </a:p>
        </p:txBody>
      </p:sp>
      <p:sp>
        <p:nvSpPr>
          <p:cNvPr id="3" name="Textplatzhalt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2"/>
          </p:nvPr>
        </p:nvSpPr>
        <p:spPr>
          <a:xfrm>
            <a:off x="495300" y="6356351"/>
            <a:ext cx="2311400" cy="365124"/>
          </a:xfrm>
          <a:prstGeom prst="rect">
            <a:avLst/>
          </a:prstGeom>
        </p:spPr>
        <p:txBody>
          <a:bodyPr vert="horz" lIns="91440" tIns="45720" rIns="91440" bIns="45720" rtlCol="0" anchor="ctr"/>
          <a:lstStyle>
            <a:lvl1pPr algn="l">
              <a:defRPr sz="1200">
                <a:solidFill>
                  <a:schemeClr val="tx1">
                    <a:tint val="75000"/>
                  </a:schemeClr>
                </a:solidFill>
              </a:defRPr>
            </a:lvl1pPr>
          </a:lstStyle>
          <a:p>
            <a:fld id="{78C020CB-CB15-4C2C-B3DE-E2C067B70EC5}" type="datetimeFigureOut">
              <a:rPr lang="de-AT" smtClean="0"/>
              <a:t>06.04.2026</a:t>
            </a:fld>
            <a:endParaRPr lang="de-AT"/>
          </a:p>
        </p:txBody>
      </p:sp>
      <p:sp>
        <p:nvSpPr>
          <p:cNvPr id="5" name="Fußzeilenplatzhalter 4"/>
          <p:cNvSpPr>
            <a:spLocks noGrp="1"/>
          </p:cNvSpPr>
          <p:nvPr>
            <p:ph type="ftr" sz="quarter" idx="3"/>
          </p:nvPr>
        </p:nvSpPr>
        <p:spPr>
          <a:xfrm>
            <a:off x="3384550" y="6356351"/>
            <a:ext cx="3136900" cy="36512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p:cNvSpPr>
            <a:spLocks noGrp="1"/>
          </p:cNvSpPr>
          <p:nvPr>
            <p:ph type="sldNum" sz="quarter" idx="4"/>
          </p:nvPr>
        </p:nvSpPr>
        <p:spPr>
          <a:xfrm>
            <a:off x="7099300" y="6356351"/>
            <a:ext cx="2311400" cy="365124"/>
          </a:xfrm>
          <a:prstGeom prst="rect">
            <a:avLst/>
          </a:prstGeom>
        </p:spPr>
        <p:txBody>
          <a:bodyPr vert="horz" lIns="91440" tIns="45720" rIns="91440" bIns="45720" rtlCol="0" anchor="ctr"/>
          <a:lstStyle>
            <a:lvl1pPr algn="r">
              <a:defRPr sz="1200">
                <a:solidFill>
                  <a:schemeClr val="tx1">
                    <a:tint val="75000"/>
                  </a:schemeClr>
                </a:solidFill>
              </a:defRPr>
            </a:lvl1pPr>
          </a:lstStyle>
          <a:p>
            <a:fld id="{C930AF30-600C-4CA9-8E58-127D5FCF7BD9}" type="slidenum">
              <a:rPr lang="de-AT" smtClean="0"/>
              <a:t>‹#›</a:t>
            </a:fld>
            <a:endParaRPr lang="de-AT"/>
          </a:p>
        </p:txBody>
      </p:sp>
    </p:spTree>
    <p:extLst>
      <p:ext uri="{BB962C8B-B14F-4D97-AF65-F5344CB8AC3E}">
        <p14:creationId xmlns:p14="http://schemas.microsoft.com/office/powerpoint/2010/main" val="1525544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EDB2A0BF-5BD9-4508-B7E3-0D1F9221CFE9}"/>
              </a:ext>
            </a:extLst>
          </p:cNvPr>
          <p:cNvGrpSpPr/>
          <p:nvPr/>
        </p:nvGrpSpPr>
        <p:grpSpPr>
          <a:xfrm>
            <a:off x="1381324" y="3940943"/>
            <a:ext cx="2092427" cy="1579175"/>
            <a:chOff x="403325" y="3909783"/>
            <a:chExt cx="2092427" cy="1402042"/>
          </a:xfrm>
        </p:grpSpPr>
        <p:sp>
          <p:nvSpPr>
            <p:cNvPr id="86" name="Rechteck 85"/>
            <p:cNvSpPr/>
            <p:nvPr/>
          </p:nvSpPr>
          <p:spPr>
            <a:xfrm>
              <a:off x="413484" y="3909783"/>
              <a:ext cx="2082268" cy="33816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67" name="Rechteck 66"/>
            <p:cNvSpPr/>
            <p:nvPr/>
          </p:nvSpPr>
          <p:spPr>
            <a:xfrm>
              <a:off x="403325" y="4267516"/>
              <a:ext cx="2092427" cy="104430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35" name="Text Box 20"/>
            <p:cNvSpPr txBox="1">
              <a:spLocks noChangeArrowheads="1"/>
            </p:cNvSpPr>
            <p:nvPr>
              <p:custDataLst>
                <p:tags r:id="rId12"/>
              </p:custDataLst>
            </p:nvPr>
          </p:nvSpPr>
          <p:spPr bwMode="auto">
            <a:xfrm>
              <a:off x="505813" y="4265199"/>
              <a:ext cx="1954559" cy="983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hu-HU" sz="900" dirty="0">
                  <a:latin typeface="Franklin Gothic Medium" panose="020B0603020102020204" pitchFamily="34" charset="0"/>
                </a:rPr>
                <a:t>Steiermärkische Bank </a:t>
              </a:r>
            </a:p>
            <a:p>
              <a:pPr algn="just" eaLnBrk="1" hangingPunct="1"/>
              <a:r>
                <a:rPr lang="en-US" altLang="hu-HU" sz="900" dirty="0">
                  <a:latin typeface="Franklin Gothic Medium" panose="020B0603020102020204" pitchFamily="34" charset="0"/>
                </a:rPr>
                <a:t>und Sparkassen AG</a:t>
              </a:r>
            </a:p>
            <a:p>
              <a:pPr algn="just" eaLnBrk="1" hangingPunct="1"/>
              <a:endParaRPr lang="en-US" altLang="hu-HU" sz="800" b="1" dirty="0">
                <a:latin typeface="Arial" panose="020B0604020202020204" pitchFamily="34" charset="0"/>
                <a:cs typeface="Arial" panose="020B0604020202020204" pitchFamily="34" charset="0"/>
              </a:endParaRPr>
            </a:p>
            <a:p>
              <a:pPr algn="just" eaLnBrk="1" hangingPunct="1"/>
              <a:r>
                <a:rPr lang="en-US" altLang="hu-HU" sz="800" dirty="0">
                  <a:latin typeface="Franklin Gothic Medium" panose="020B0603020102020204" pitchFamily="34" charset="0"/>
                  <a:cs typeface="Arial" panose="020B0604020202020204" pitchFamily="34" charset="0"/>
                </a:rPr>
                <a:t>Responsible Officer</a:t>
              </a:r>
            </a:p>
            <a:p>
              <a:pPr algn="just" eaLnBrk="1" hangingPunct="1"/>
              <a:r>
                <a:rPr lang="en-US" altLang="hu-HU" sz="800" i="1" dirty="0">
                  <a:latin typeface="Arial" panose="020B0604020202020204" pitchFamily="34" charset="0"/>
                  <a:cs typeface="Arial" panose="020B0604020202020204" pitchFamily="34" charset="0"/>
                </a:rPr>
                <a:t>Mr. Josef </a:t>
              </a:r>
              <a:r>
                <a:rPr lang="en-US" altLang="hu-HU" sz="800" i="1" dirty="0" err="1">
                  <a:latin typeface="Arial" panose="020B0604020202020204" pitchFamily="34" charset="0"/>
                  <a:cs typeface="Arial" panose="020B0604020202020204" pitchFamily="34" charset="0"/>
                </a:rPr>
                <a:t>Högler</a:t>
              </a:r>
              <a:endParaRPr lang="en-US" altLang="hu-HU" sz="800" i="1" dirty="0">
                <a:latin typeface="Arial" panose="020B0604020202020204" pitchFamily="34" charset="0"/>
                <a:cs typeface="Arial" panose="020B0604020202020204" pitchFamily="34" charset="0"/>
              </a:endParaRPr>
            </a:p>
            <a:p>
              <a:pPr algn="just" eaLnBrk="1" hangingPunct="1"/>
              <a:r>
                <a:rPr lang="en-US" altLang="hu-HU" sz="800" i="1" dirty="0">
                  <a:latin typeface="Arial" panose="020B0604020202020204" pitchFamily="34" charset="0"/>
                  <a:cs typeface="Arial" panose="020B0604020202020204" pitchFamily="34" charset="0"/>
                </a:rPr>
                <a:t>josef.hoegler@steiermaerkische.at</a:t>
              </a:r>
            </a:p>
            <a:p>
              <a:pPr algn="just" eaLnBrk="1" hangingPunct="1"/>
              <a:r>
                <a:rPr lang="en-US" altLang="hu-HU" sz="800" i="1" dirty="0">
                  <a:latin typeface="Arial" panose="020B0604020202020204" pitchFamily="34" charset="0"/>
                  <a:cs typeface="Arial" panose="020B0604020202020204" pitchFamily="34" charset="0"/>
                </a:rPr>
                <a:t>+43 5 0100-35468</a:t>
              </a:r>
            </a:p>
            <a:p>
              <a:pPr algn="just" eaLnBrk="1" hangingPunct="1"/>
              <a:endParaRPr lang="en-US" altLang="hu-HU" sz="800" i="1" dirty="0">
                <a:latin typeface="Arial" panose="020B0604020202020204" pitchFamily="34" charset="0"/>
                <a:cs typeface="Arial" panose="020B0604020202020204" pitchFamily="34" charset="0"/>
              </a:endParaRPr>
            </a:p>
          </p:txBody>
        </p:sp>
      </p:grpSp>
      <p:graphicFrame>
        <p:nvGraphicFramePr>
          <p:cNvPr id="51" name="Tabelle 50"/>
          <p:cNvGraphicFramePr>
            <a:graphicFrameLocks noGrp="1"/>
          </p:cNvGraphicFramePr>
          <p:nvPr>
            <p:extLst>
              <p:ext uri="{D42A27DB-BD31-4B8C-83A1-F6EECF244321}">
                <p14:modId xmlns:p14="http://schemas.microsoft.com/office/powerpoint/2010/main" val="1159664983"/>
              </p:ext>
            </p:extLst>
          </p:nvPr>
        </p:nvGraphicFramePr>
        <p:xfrm>
          <a:off x="344488" y="2075064"/>
          <a:ext cx="9289032" cy="1348966"/>
        </p:xfrm>
        <a:graphic>
          <a:graphicData uri="http://schemas.openxmlformats.org/drawingml/2006/table">
            <a:tbl>
              <a:tblPr firstRow="1" bandRow="1">
                <a:tableStyleId>{5C22544A-7EE6-4342-B048-85BDC9FD1C3A}</a:tableStyleId>
              </a:tblPr>
              <a:tblGrid>
                <a:gridCol w="2211675">
                  <a:extLst>
                    <a:ext uri="{9D8B030D-6E8A-4147-A177-3AD203B41FA5}">
                      <a16:colId xmlns:a16="http://schemas.microsoft.com/office/drawing/2014/main" val="20000"/>
                    </a:ext>
                  </a:extLst>
                </a:gridCol>
                <a:gridCol w="1327005">
                  <a:extLst>
                    <a:ext uri="{9D8B030D-6E8A-4147-A177-3AD203B41FA5}">
                      <a16:colId xmlns:a16="http://schemas.microsoft.com/office/drawing/2014/main" val="20001"/>
                    </a:ext>
                  </a:extLst>
                </a:gridCol>
                <a:gridCol w="781800">
                  <a:extLst>
                    <a:ext uri="{9D8B030D-6E8A-4147-A177-3AD203B41FA5}">
                      <a16:colId xmlns:a16="http://schemas.microsoft.com/office/drawing/2014/main" val="20002"/>
                    </a:ext>
                  </a:extLst>
                </a:gridCol>
                <a:gridCol w="1296144">
                  <a:extLst>
                    <a:ext uri="{9D8B030D-6E8A-4147-A177-3AD203B41FA5}">
                      <a16:colId xmlns:a16="http://schemas.microsoft.com/office/drawing/2014/main" val="20003"/>
                    </a:ext>
                  </a:extLst>
                </a:gridCol>
                <a:gridCol w="2935184">
                  <a:extLst>
                    <a:ext uri="{9D8B030D-6E8A-4147-A177-3AD203B41FA5}">
                      <a16:colId xmlns:a16="http://schemas.microsoft.com/office/drawing/2014/main" val="20004"/>
                    </a:ext>
                  </a:extLst>
                </a:gridCol>
                <a:gridCol w="737224">
                  <a:extLst>
                    <a:ext uri="{9D8B030D-6E8A-4147-A177-3AD203B41FA5}">
                      <a16:colId xmlns:a16="http://schemas.microsoft.com/office/drawing/2014/main" val="20005"/>
                    </a:ext>
                  </a:extLst>
                </a:gridCol>
              </a:tblGrid>
              <a:tr h="456773">
                <a:tc>
                  <a:txBody>
                    <a:bodyPr/>
                    <a:lstStyle/>
                    <a:p>
                      <a:pPr algn="ctr"/>
                      <a:r>
                        <a:rPr lang="en-US" sz="1000" b="0" noProof="0" dirty="0">
                          <a:solidFill>
                            <a:schemeClr val="bg1"/>
                          </a:solidFill>
                          <a:latin typeface="Franklin Gothic Medium" panose="020B0603020102020204" pitchFamily="34" charset="0"/>
                        </a:rPr>
                        <a:t>Financial Institution</a:t>
                      </a:r>
                    </a:p>
                    <a:p>
                      <a:pPr algn="ctr"/>
                      <a:r>
                        <a:rPr lang="en-US" sz="1000" b="0" noProof="0" dirty="0">
                          <a:solidFill>
                            <a:schemeClr val="bg1"/>
                          </a:solidFill>
                          <a:latin typeface="Franklin Gothic Medium" panose="020B0603020102020204" pitchFamily="34" charset="0"/>
                        </a:rPr>
                        <a:t>(Legal Name)</a:t>
                      </a:r>
                    </a:p>
                  </a:txBody>
                  <a:tcPr marL="132080" marR="132080" marT="31652" marB="31652">
                    <a:solidFill>
                      <a:srgbClr val="7030A0"/>
                    </a:solidFill>
                  </a:tcPr>
                </a:tc>
                <a:tc>
                  <a:txBody>
                    <a:bodyPr/>
                    <a:lstStyle/>
                    <a:p>
                      <a:pPr marL="0" algn="ctr" defTabSz="914400" rtl="0" eaLnBrk="1" fontAlgn="ctr" latinLnBrk="0" hangingPunct="1"/>
                      <a:r>
                        <a:rPr lang="en-US" sz="1000" b="0" kern="1200" dirty="0">
                          <a:solidFill>
                            <a:schemeClr val="bg1"/>
                          </a:solidFill>
                          <a:latin typeface="Franklin Gothic Medium" panose="020B0603020102020204" pitchFamily="34" charset="0"/>
                          <a:ea typeface="+mn-ea"/>
                          <a:cs typeface="+mn-cs"/>
                        </a:rPr>
                        <a:t>GIIN </a:t>
                      </a:r>
                    </a:p>
                    <a:p>
                      <a:pPr marL="0" algn="ctr" defTabSz="914400" rtl="0" eaLnBrk="1" fontAlgn="ctr" latinLnBrk="0" hangingPunct="1"/>
                      <a:r>
                        <a:rPr lang="en-US" sz="900" b="0" kern="1200" dirty="0">
                          <a:solidFill>
                            <a:schemeClr val="bg1"/>
                          </a:solidFill>
                          <a:latin typeface="Franklin Gothic Medium" panose="020B0603020102020204" pitchFamily="34" charset="0"/>
                          <a:ea typeface="+mn-ea"/>
                          <a:cs typeface="+mn-cs"/>
                        </a:rPr>
                        <a:t>(Global Intermediary Identification Number)</a:t>
                      </a:r>
                    </a:p>
                  </a:txBody>
                  <a:tcPr marL="13758" marR="13758" marT="6594" marB="0" anchor="ctr">
                    <a:solidFill>
                      <a:srgbClr val="7030A0"/>
                    </a:solidFill>
                  </a:tcPr>
                </a:tc>
                <a:tc>
                  <a:txBody>
                    <a:bodyPr/>
                    <a:lstStyle/>
                    <a:p>
                      <a:pPr marL="0" algn="ctr" defTabSz="914400" rtl="0" eaLnBrk="1" fontAlgn="ctr" latinLnBrk="0" hangingPunct="1"/>
                      <a:r>
                        <a:rPr lang="de-AT" sz="1000" b="0" kern="1200" dirty="0">
                          <a:solidFill>
                            <a:schemeClr val="bg1"/>
                          </a:solidFill>
                          <a:latin typeface="Franklin Gothic Medium" panose="020B0603020102020204" pitchFamily="34" charset="0"/>
                          <a:ea typeface="+mn-ea"/>
                          <a:cs typeface="+mn-cs"/>
                        </a:rPr>
                        <a:t>Date </a:t>
                      </a:r>
                      <a:r>
                        <a:rPr lang="de-AT" sz="1000" b="0" kern="1200" dirty="0" err="1">
                          <a:solidFill>
                            <a:schemeClr val="bg1"/>
                          </a:solidFill>
                          <a:latin typeface="Franklin Gothic Medium" panose="020B0603020102020204" pitchFamily="34" charset="0"/>
                          <a:ea typeface="+mn-ea"/>
                          <a:cs typeface="+mn-cs"/>
                        </a:rPr>
                        <a:t>of</a:t>
                      </a:r>
                      <a:r>
                        <a:rPr lang="de-AT" sz="1000" b="0" kern="1200" dirty="0">
                          <a:solidFill>
                            <a:schemeClr val="bg1"/>
                          </a:solidFill>
                          <a:latin typeface="Franklin Gothic Medium" panose="020B0603020102020204" pitchFamily="34" charset="0"/>
                          <a:ea typeface="+mn-ea"/>
                          <a:cs typeface="+mn-cs"/>
                        </a:rPr>
                        <a:t> Registration</a:t>
                      </a:r>
                    </a:p>
                  </a:txBody>
                  <a:tcPr marL="13758" marR="13758" marT="6594" marB="0" anchor="ctr">
                    <a:solidFill>
                      <a:srgbClr val="7030A0"/>
                    </a:solidFill>
                  </a:tcPr>
                </a:tc>
                <a:tc>
                  <a:txBody>
                    <a:bodyPr/>
                    <a:lstStyle/>
                    <a:p>
                      <a:pPr marL="0" algn="ctr" defTabSz="914400" rtl="0" eaLnBrk="1" fontAlgn="ctr" latinLnBrk="0" hangingPunct="1"/>
                      <a:r>
                        <a:rPr lang="de-AT" sz="1000" b="0" kern="1200" dirty="0" err="1">
                          <a:solidFill>
                            <a:schemeClr val="bg1"/>
                          </a:solidFill>
                          <a:latin typeface="Franklin Gothic Medium" panose="020B0603020102020204" pitchFamily="34" charset="0"/>
                          <a:ea typeface="+mn-ea"/>
                          <a:cs typeface="+mn-cs"/>
                        </a:rPr>
                        <a:t>Responsible</a:t>
                      </a:r>
                      <a:r>
                        <a:rPr lang="de-AT" sz="1000" b="0" kern="1200" baseline="0" dirty="0">
                          <a:solidFill>
                            <a:schemeClr val="bg1"/>
                          </a:solidFill>
                          <a:latin typeface="Franklin Gothic Medium" panose="020B0603020102020204" pitchFamily="34" charset="0"/>
                          <a:ea typeface="+mn-ea"/>
                          <a:cs typeface="+mn-cs"/>
                        </a:rPr>
                        <a:t> Officer</a:t>
                      </a:r>
                    </a:p>
                    <a:p>
                      <a:pPr marL="0" algn="ctr" defTabSz="914400" rtl="0" eaLnBrk="1" fontAlgn="ctr" latinLnBrk="0" hangingPunct="1"/>
                      <a:r>
                        <a:rPr lang="de-DE" sz="1000" b="0" kern="1200" baseline="0" dirty="0">
                          <a:solidFill>
                            <a:schemeClr val="bg1"/>
                          </a:solidFill>
                          <a:latin typeface="Franklin Gothic Medium" panose="020B0603020102020204" pitchFamily="34" charset="0"/>
                          <a:ea typeface="+mn-ea"/>
                          <a:cs typeface="+mn-cs"/>
                        </a:rPr>
                        <a:t>(RO)</a:t>
                      </a:r>
                      <a:endParaRPr lang="de-AT" sz="1000" b="0" kern="1200" dirty="0">
                        <a:solidFill>
                          <a:schemeClr val="bg1"/>
                        </a:solidFill>
                        <a:latin typeface="Franklin Gothic Medium" panose="020B0603020102020204" pitchFamily="34" charset="0"/>
                        <a:ea typeface="+mn-ea"/>
                        <a:cs typeface="+mn-cs"/>
                      </a:endParaRPr>
                    </a:p>
                  </a:txBody>
                  <a:tcPr marL="13758" marR="13758" marT="6594" marB="0" anchor="ctr">
                    <a:solidFill>
                      <a:srgbClr val="7030A0"/>
                    </a:solidFill>
                  </a:tcPr>
                </a:tc>
                <a:tc>
                  <a:txBody>
                    <a:bodyPr/>
                    <a:lstStyle/>
                    <a:p>
                      <a:pPr marL="0" algn="ctr" defTabSz="914400" rtl="0" eaLnBrk="1" fontAlgn="ctr" latinLnBrk="0" hangingPunct="1"/>
                      <a:r>
                        <a:rPr lang="de-AT" sz="1000" b="0" kern="1200" dirty="0">
                          <a:solidFill>
                            <a:schemeClr val="bg1"/>
                          </a:solidFill>
                          <a:latin typeface="Franklin Gothic Medium" panose="020B0603020102020204" pitchFamily="34" charset="0"/>
                          <a:ea typeface="+mn-ea"/>
                          <a:cs typeface="+mn-cs"/>
                        </a:rPr>
                        <a:t>FATCA Status</a:t>
                      </a:r>
                    </a:p>
                  </a:txBody>
                  <a:tcPr marL="13758" marR="13758" marT="6594" marB="0" anchor="ctr">
                    <a:solidFill>
                      <a:srgbClr val="7030A0"/>
                    </a:solidFill>
                  </a:tcPr>
                </a:tc>
                <a:tc>
                  <a:txBody>
                    <a:bodyPr/>
                    <a:lstStyle/>
                    <a:p>
                      <a:pPr marL="0" algn="ctr" defTabSz="914400" rtl="0" eaLnBrk="1" fontAlgn="ctr" latinLnBrk="0" hangingPunct="1"/>
                      <a:r>
                        <a:rPr lang="de-AT" sz="1000" b="0" kern="1200" dirty="0">
                          <a:solidFill>
                            <a:schemeClr val="bg1"/>
                          </a:solidFill>
                          <a:latin typeface="Franklin Gothic Medium" panose="020B0603020102020204" pitchFamily="34" charset="0"/>
                          <a:ea typeface="+mn-ea"/>
                          <a:cs typeface="+mn-cs"/>
                        </a:rPr>
                        <a:t>QI EIN</a:t>
                      </a:r>
                    </a:p>
                  </a:txBody>
                  <a:tcPr marL="13758" marR="13758" marT="6594" marB="0" anchor="ctr">
                    <a:solidFill>
                      <a:srgbClr val="7030A0"/>
                    </a:solidFill>
                  </a:tcPr>
                </a:tc>
                <a:extLst>
                  <a:ext uri="{0D108BD9-81ED-4DB2-BD59-A6C34878D82A}">
                    <a16:rowId xmlns:a16="http://schemas.microsoft.com/office/drawing/2014/main" val="10000"/>
                  </a:ext>
                </a:extLst>
              </a:tr>
              <a:tr h="311439">
                <a:tc>
                  <a:txBody>
                    <a:bodyPr/>
                    <a:lstStyle/>
                    <a:p>
                      <a:pPr algn="l" fontAlgn="b"/>
                      <a:r>
                        <a:rPr lang="de-AT" sz="900" b="0" i="0" u="none" strike="noStrike" dirty="0">
                          <a:solidFill>
                            <a:srgbClr val="000000"/>
                          </a:solidFill>
                          <a:effectLst/>
                          <a:latin typeface="Arial" panose="020B0604020202020204" pitchFamily="34" charset="0"/>
                          <a:cs typeface="Arial" panose="020B0604020202020204" pitchFamily="34" charset="0"/>
                        </a:rPr>
                        <a:t>Steiermärkische</a:t>
                      </a:r>
                      <a:r>
                        <a:rPr lang="de-AT" sz="900" b="0" i="0" u="none" strike="noStrike" baseline="0" dirty="0">
                          <a:solidFill>
                            <a:srgbClr val="000000"/>
                          </a:solidFill>
                          <a:effectLst/>
                          <a:latin typeface="Arial" panose="020B0604020202020204" pitchFamily="34" charset="0"/>
                          <a:cs typeface="Arial" panose="020B0604020202020204" pitchFamily="34" charset="0"/>
                        </a:rPr>
                        <a:t> </a:t>
                      </a:r>
                      <a:r>
                        <a:rPr lang="de-AT" sz="900" b="0" i="0" u="none" strike="noStrike" dirty="0">
                          <a:solidFill>
                            <a:srgbClr val="000000"/>
                          </a:solidFill>
                          <a:effectLst/>
                          <a:latin typeface="Arial" panose="020B0604020202020204" pitchFamily="34" charset="0"/>
                          <a:cs typeface="Arial" panose="020B0604020202020204" pitchFamily="34" charset="0"/>
                        </a:rPr>
                        <a:t>Bank und Sparkassen AG</a:t>
                      </a:r>
                    </a:p>
                  </a:txBody>
                  <a:tcPr marL="13758" marR="13758" marT="6594" marB="0" anchor="ctr">
                    <a:solidFill>
                      <a:schemeClr val="bg1">
                        <a:lumMod val="95000"/>
                      </a:schemeClr>
                    </a:solidFill>
                  </a:tcPr>
                </a:tc>
                <a:tc>
                  <a:txBody>
                    <a:bodyPr/>
                    <a:lstStyle/>
                    <a:p>
                      <a:pPr algn="l" fontAlgn="b"/>
                      <a:r>
                        <a:rPr lang="de-AT" sz="900" b="1" i="0" u="none" strike="noStrike" kern="1200" dirty="0">
                          <a:solidFill>
                            <a:srgbClr val="000000"/>
                          </a:solidFill>
                          <a:effectLst/>
                          <a:latin typeface="Arial" panose="020B0604020202020204" pitchFamily="34" charset="0"/>
                          <a:ea typeface="+mn-ea"/>
                          <a:cs typeface="Arial" panose="020B0604020202020204" pitchFamily="34" charset="0"/>
                        </a:rPr>
                        <a:t>TRLJI1.00000.LE.040 </a:t>
                      </a:r>
                    </a:p>
                  </a:txBody>
                  <a:tcPr marL="13758" marR="13758" marT="6594" marB="0" anchor="ctr">
                    <a:solidFill>
                      <a:schemeClr val="bg1">
                        <a:lumMod val="95000"/>
                      </a:schemeClr>
                    </a:solidFill>
                  </a:tcPr>
                </a:tc>
                <a:tc>
                  <a:txBody>
                    <a:bodyPr/>
                    <a:lstStyle/>
                    <a:p>
                      <a:pPr algn="l" fontAlgn="b"/>
                      <a:r>
                        <a:rPr lang="de-AT" sz="900" b="0" i="0" u="none" strike="noStrike" kern="1200" dirty="0">
                          <a:solidFill>
                            <a:srgbClr val="000000"/>
                          </a:solidFill>
                          <a:effectLst/>
                          <a:latin typeface="Arial" panose="020B0604020202020204" pitchFamily="34" charset="0"/>
                          <a:ea typeface="+mn-ea"/>
                          <a:cs typeface="Arial" panose="020B0604020202020204" pitchFamily="34" charset="0"/>
                        </a:rPr>
                        <a:t>15.09.2017</a:t>
                      </a:r>
                    </a:p>
                  </a:txBody>
                  <a:tcPr marL="13758" marR="13758" marT="6594" marB="0" anchor="ctr">
                    <a:solidFill>
                      <a:schemeClr val="bg1">
                        <a:lumMod val="95000"/>
                      </a:schemeClr>
                    </a:solidFill>
                  </a:tcPr>
                </a:tc>
                <a:tc>
                  <a:txBody>
                    <a:bodyPr/>
                    <a:lstStyle/>
                    <a:p>
                      <a:pPr algn="l" fontAlgn="b"/>
                      <a:r>
                        <a:rPr lang="de-AT" sz="900" b="0" i="0" u="none" strike="noStrike" kern="1200" dirty="0">
                          <a:solidFill>
                            <a:srgbClr val="000000"/>
                          </a:solidFill>
                          <a:effectLst/>
                          <a:latin typeface="Arial" panose="020B0604020202020204" pitchFamily="34" charset="0"/>
                          <a:ea typeface="+mn-ea"/>
                          <a:cs typeface="Arial" panose="020B0604020202020204" pitchFamily="34" charset="0"/>
                        </a:rPr>
                        <a:t>Mr. Josef </a:t>
                      </a:r>
                      <a:r>
                        <a:rPr lang="de-AT" sz="900" b="0" i="0" u="none" strike="noStrike" kern="1200" dirty="0" err="1">
                          <a:solidFill>
                            <a:srgbClr val="000000"/>
                          </a:solidFill>
                          <a:effectLst/>
                          <a:latin typeface="Arial" panose="020B0604020202020204" pitchFamily="34" charset="0"/>
                          <a:ea typeface="+mn-ea"/>
                          <a:cs typeface="Arial" panose="020B0604020202020204" pitchFamily="34" charset="0"/>
                        </a:rPr>
                        <a:t>Högler</a:t>
                      </a:r>
                      <a:endParaRPr lang="de-AT" sz="9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13758" marR="13758" marT="6594" marB="0" anchor="ctr">
                    <a:solidFill>
                      <a:schemeClr val="bg1">
                        <a:lumMod val="95000"/>
                      </a:schemeClr>
                    </a:solidFill>
                  </a:tcPr>
                </a:tc>
                <a:tc>
                  <a:txBody>
                    <a:bodyPr/>
                    <a:lstStyle/>
                    <a:p>
                      <a:pPr algn="l" fontAlgn="b"/>
                      <a:r>
                        <a:rPr lang="en-US" sz="900" b="0" i="0" u="none" strike="noStrike" kern="1200" dirty="0">
                          <a:solidFill>
                            <a:srgbClr val="000000"/>
                          </a:solidFill>
                          <a:effectLst/>
                          <a:latin typeface="Arial" panose="020B0604020202020204" pitchFamily="34" charset="0"/>
                          <a:ea typeface="+mn-ea"/>
                          <a:cs typeface="Arial" panose="020B0604020202020204" pitchFamily="34" charset="0"/>
                        </a:rPr>
                        <a:t>Reporting Financial Institution under a  IGA Model 2</a:t>
                      </a:r>
                    </a:p>
                  </a:txBody>
                  <a:tcPr marL="13758" marR="13758" marT="6594" marB="0" anchor="ctr">
                    <a:solidFill>
                      <a:schemeClr val="bg1">
                        <a:lumMod val="95000"/>
                      </a:schemeClr>
                    </a:solidFill>
                  </a:tcPr>
                </a:tc>
                <a:tc>
                  <a:txBody>
                    <a:bodyPr/>
                    <a:lstStyle/>
                    <a:p>
                      <a:pPr algn="l" fontAlgn="b"/>
                      <a:r>
                        <a:rPr lang="de-AT" sz="900" b="0" i="0" u="none" strike="noStrike" kern="1200" dirty="0">
                          <a:solidFill>
                            <a:srgbClr val="000000"/>
                          </a:solidFill>
                          <a:effectLst/>
                          <a:latin typeface="Arial" panose="020B0604020202020204" pitchFamily="34" charset="0"/>
                          <a:ea typeface="+mn-ea"/>
                          <a:cs typeface="Arial" panose="020B0604020202020204" pitchFamily="34" charset="0"/>
                        </a:rPr>
                        <a:t>98-0236435</a:t>
                      </a:r>
                    </a:p>
                  </a:txBody>
                  <a:tcPr marL="13758" marR="13758" marT="6594" marB="0" anchor="ctr">
                    <a:solidFill>
                      <a:schemeClr val="bg1">
                        <a:lumMod val="95000"/>
                      </a:schemeClr>
                    </a:solidFill>
                  </a:tcPr>
                </a:tc>
                <a:extLst>
                  <a:ext uri="{0D108BD9-81ED-4DB2-BD59-A6C34878D82A}">
                    <a16:rowId xmlns:a16="http://schemas.microsoft.com/office/drawing/2014/main" val="10001"/>
                  </a:ext>
                </a:extLst>
              </a:tr>
              <a:tr h="284632">
                <a:tc>
                  <a:txBody>
                    <a:bodyPr/>
                    <a:lstStyle/>
                    <a:p>
                      <a:pPr algn="l" fontAlgn="b"/>
                      <a:r>
                        <a:rPr lang="de-AT" sz="900" b="0" i="0" u="none" strike="noStrike" dirty="0">
                          <a:solidFill>
                            <a:srgbClr val="000000"/>
                          </a:solidFill>
                          <a:effectLst/>
                          <a:latin typeface="Arial" panose="020B0604020202020204" pitchFamily="34" charset="0"/>
                          <a:cs typeface="Arial" panose="020B0604020202020204" pitchFamily="34" charset="0"/>
                        </a:rPr>
                        <a:t>Sparkasse Bank </a:t>
                      </a:r>
                      <a:r>
                        <a:rPr lang="de-AT" sz="900" b="0" i="0" u="none" strike="noStrike" dirty="0" err="1">
                          <a:solidFill>
                            <a:srgbClr val="000000"/>
                          </a:solidFill>
                          <a:effectLst/>
                          <a:latin typeface="Arial" panose="020B0604020202020204" pitchFamily="34" charset="0"/>
                          <a:cs typeface="Arial" panose="020B0604020202020204" pitchFamily="34" charset="0"/>
                        </a:rPr>
                        <a:t>dd</a:t>
                      </a:r>
                      <a:r>
                        <a:rPr lang="de-AT" sz="900" b="0" i="0" u="none" strike="noStrike" dirty="0">
                          <a:solidFill>
                            <a:srgbClr val="000000"/>
                          </a:solidFill>
                          <a:effectLst/>
                          <a:latin typeface="Arial" panose="020B0604020202020204" pitchFamily="34" charset="0"/>
                          <a:cs typeface="Arial" panose="020B0604020202020204" pitchFamily="34" charset="0"/>
                        </a:rPr>
                        <a:t> </a:t>
                      </a:r>
                      <a:r>
                        <a:rPr lang="de-AT" sz="900" b="0" i="0" u="none" strike="noStrike" dirty="0" err="1">
                          <a:solidFill>
                            <a:srgbClr val="000000"/>
                          </a:solidFill>
                          <a:effectLst/>
                          <a:latin typeface="Arial" panose="020B0604020202020204" pitchFamily="34" charset="0"/>
                          <a:cs typeface="Arial" panose="020B0604020202020204" pitchFamily="34" charset="0"/>
                        </a:rPr>
                        <a:t>BiH</a:t>
                      </a:r>
                      <a:endParaRPr lang="de-AT" sz="900" b="0" i="0" u="none" strike="noStrike" dirty="0">
                        <a:solidFill>
                          <a:srgbClr val="000000"/>
                        </a:solidFill>
                        <a:effectLst/>
                        <a:latin typeface="Arial" panose="020B0604020202020204" pitchFamily="34" charset="0"/>
                        <a:cs typeface="Arial" panose="020B0604020202020204" pitchFamily="34" charset="0"/>
                      </a:endParaRPr>
                    </a:p>
                  </a:txBody>
                  <a:tcPr marL="13758" marR="13758" marT="6594" marB="0" anchor="ctr">
                    <a:solidFill>
                      <a:schemeClr val="bg1">
                        <a:lumMod val="95000"/>
                      </a:schemeClr>
                    </a:solidFill>
                  </a:tcPr>
                </a:tc>
                <a:tc>
                  <a:txBody>
                    <a:bodyPr/>
                    <a:lstStyle/>
                    <a:p>
                      <a:pPr algn="l" fontAlgn="b"/>
                      <a:r>
                        <a:rPr lang="de-AT" sz="900" b="1" i="0" u="none" strike="noStrike" kern="1200" dirty="0">
                          <a:solidFill>
                            <a:srgbClr val="000000"/>
                          </a:solidFill>
                          <a:effectLst/>
                          <a:latin typeface="Arial" panose="020B0604020202020204" pitchFamily="34" charset="0"/>
                          <a:ea typeface="+mn-ea"/>
                          <a:cs typeface="Arial" panose="020B0604020202020204" pitchFamily="34" charset="0"/>
                        </a:rPr>
                        <a:t>TRLJI1.00002.ME.070</a:t>
                      </a:r>
                    </a:p>
                  </a:txBody>
                  <a:tcPr marL="13758" marR="13758" marT="6594" marB="0" anchor="ctr">
                    <a:solidFill>
                      <a:schemeClr val="bg1">
                        <a:lumMod val="95000"/>
                      </a:schemeClr>
                    </a:solidFill>
                  </a:tcPr>
                </a:tc>
                <a:tc>
                  <a:txBody>
                    <a:bodyPr/>
                    <a:lstStyle/>
                    <a:p>
                      <a:pPr algn="l" fontAlgn="b"/>
                      <a:r>
                        <a:rPr lang="de-DE" sz="900" b="0" i="0" u="none" strike="noStrike" kern="1200" dirty="0">
                          <a:solidFill>
                            <a:srgbClr val="000000"/>
                          </a:solidFill>
                          <a:effectLst/>
                          <a:latin typeface="Arial" panose="020B0604020202020204" pitchFamily="34" charset="0"/>
                          <a:ea typeface="+mn-ea"/>
                          <a:cs typeface="Arial" panose="020B0604020202020204" pitchFamily="34" charset="0"/>
                        </a:rPr>
                        <a:t>15.09.2017</a:t>
                      </a:r>
                      <a:endParaRPr lang="de-AT" sz="9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13758" marR="13758" marT="6594" marB="0" anchor="ctr">
                    <a:solidFill>
                      <a:schemeClr val="bg1">
                        <a:lumMod val="95000"/>
                      </a:schemeClr>
                    </a:solidFill>
                  </a:tcPr>
                </a:tc>
                <a:tc>
                  <a:txBody>
                    <a:bodyPr/>
                    <a:lstStyle/>
                    <a:p>
                      <a:pPr algn="l" fontAlgn="b"/>
                      <a:r>
                        <a:rPr lang="de-AT" sz="900" b="0" i="0" u="none" strike="noStrike" kern="1200" dirty="0">
                          <a:solidFill>
                            <a:srgbClr val="000000"/>
                          </a:solidFill>
                          <a:effectLst/>
                          <a:latin typeface="Arial" panose="020B0604020202020204" pitchFamily="34" charset="0"/>
                          <a:ea typeface="+mn-ea"/>
                          <a:cs typeface="Arial" panose="020B0604020202020204" pitchFamily="34" charset="0"/>
                        </a:rPr>
                        <a:t>Mr. Igor </a:t>
                      </a:r>
                      <a:r>
                        <a:rPr lang="de-AT" sz="900" b="0" i="0" u="none" strike="noStrike" kern="1200" dirty="0" err="1">
                          <a:solidFill>
                            <a:srgbClr val="000000"/>
                          </a:solidFill>
                          <a:effectLst/>
                          <a:latin typeface="Arial" panose="020B0604020202020204" pitchFamily="34" charset="0"/>
                          <a:ea typeface="+mn-ea"/>
                          <a:cs typeface="Arial" panose="020B0604020202020204" pitchFamily="34" charset="0"/>
                        </a:rPr>
                        <a:t>Jokic</a:t>
                      </a:r>
                      <a:endParaRPr lang="de-AT" sz="9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13758" marR="13758" marT="6594" marB="0" anchor="ctr">
                    <a:solidFill>
                      <a:schemeClr val="bg1">
                        <a:lumMod val="95000"/>
                      </a:schemeClr>
                    </a:solidFill>
                  </a:tcPr>
                </a:tc>
                <a:tc>
                  <a:txBody>
                    <a:bodyPr/>
                    <a:lstStyle/>
                    <a:p>
                      <a:pPr algn="l" fontAlgn="b"/>
                      <a:r>
                        <a:rPr lang="en-US" sz="900" b="0" i="0" u="none" strike="noStrike" kern="1200" dirty="0">
                          <a:solidFill>
                            <a:srgbClr val="000000"/>
                          </a:solidFill>
                          <a:effectLst/>
                          <a:latin typeface="Arial" panose="020B0604020202020204" pitchFamily="34" charset="0"/>
                          <a:ea typeface="+mn-ea"/>
                          <a:cs typeface="Arial" panose="020B0604020202020204" pitchFamily="34" charset="0"/>
                        </a:rPr>
                        <a:t>Participating Financial Institution not covered by an IGA</a:t>
                      </a:r>
                    </a:p>
                  </a:txBody>
                  <a:tcPr marL="13758" marR="13758" marT="6594" marB="0" anchor="ctr">
                    <a:solidFill>
                      <a:schemeClr val="bg1">
                        <a:lumMod val="95000"/>
                      </a:schemeClr>
                    </a:solidFill>
                  </a:tcPr>
                </a:tc>
                <a:tc>
                  <a:txBody>
                    <a:bodyPr/>
                    <a:lstStyle/>
                    <a:p>
                      <a:pPr algn="l" fontAlgn="b"/>
                      <a:r>
                        <a:rPr lang="de-DE" sz="900" b="0" i="0" u="none" strike="noStrike" kern="1200" dirty="0">
                          <a:solidFill>
                            <a:srgbClr val="000000"/>
                          </a:solidFill>
                          <a:effectLst/>
                          <a:latin typeface="Arial" panose="020B0604020202020204" pitchFamily="34" charset="0"/>
                          <a:ea typeface="+mn-ea"/>
                          <a:cs typeface="Arial" panose="020B0604020202020204" pitchFamily="34" charset="0"/>
                        </a:rPr>
                        <a:t>NO</a:t>
                      </a:r>
                      <a:endParaRPr lang="de-AT" sz="9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13758" marR="13758" marT="6594" marB="0" anchor="ctr">
                    <a:solidFill>
                      <a:schemeClr val="bg1">
                        <a:lumMod val="95000"/>
                      </a:schemeClr>
                    </a:solidFill>
                  </a:tcPr>
                </a:tc>
                <a:extLst>
                  <a:ext uri="{0D108BD9-81ED-4DB2-BD59-A6C34878D82A}">
                    <a16:rowId xmlns:a16="http://schemas.microsoft.com/office/drawing/2014/main" val="10002"/>
                  </a:ext>
                </a:extLst>
              </a:tr>
              <a:tr h="296122">
                <a:tc>
                  <a:txBody>
                    <a:bodyPr/>
                    <a:lstStyle/>
                    <a:p>
                      <a:pPr algn="l" fontAlgn="b"/>
                      <a:r>
                        <a:rPr lang="de-AT" sz="900" b="0" i="0" u="none" strike="noStrike" dirty="0">
                          <a:solidFill>
                            <a:srgbClr val="000000"/>
                          </a:solidFill>
                          <a:effectLst/>
                          <a:latin typeface="Arial" panose="020B0604020202020204" pitchFamily="34" charset="0"/>
                          <a:cs typeface="Arial" panose="020B0604020202020204" pitchFamily="34" charset="0"/>
                        </a:rPr>
                        <a:t>Sparkasse Bank </a:t>
                      </a:r>
                      <a:r>
                        <a:rPr lang="de-AT" sz="900" b="0" i="0" u="none" strike="noStrike">
                          <a:solidFill>
                            <a:srgbClr val="000000"/>
                          </a:solidFill>
                          <a:effectLst/>
                          <a:latin typeface="Arial" panose="020B0604020202020204" pitchFamily="34" charset="0"/>
                          <a:cs typeface="Arial" panose="020B0604020202020204" pitchFamily="34" charset="0"/>
                        </a:rPr>
                        <a:t>AD Skopje</a:t>
                      </a:r>
                      <a:endParaRPr lang="de-AT" sz="900" b="0" i="0" u="none" strike="noStrike" dirty="0">
                        <a:solidFill>
                          <a:srgbClr val="000000"/>
                        </a:solidFill>
                        <a:effectLst/>
                        <a:latin typeface="Arial" panose="020B0604020202020204" pitchFamily="34" charset="0"/>
                        <a:cs typeface="Arial" panose="020B0604020202020204" pitchFamily="34" charset="0"/>
                      </a:endParaRPr>
                    </a:p>
                  </a:txBody>
                  <a:tcPr marL="13758" marR="13758" marT="6594" marB="0" anchor="ctr">
                    <a:solidFill>
                      <a:schemeClr val="bg1">
                        <a:lumMod val="95000"/>
                      </a:schemeClr>
                    </a:solidFill>
                  </a:tcPr>
                </a:tc>
                <a:tc>
                  <a:txBody>
                    <a:bodyPr/>
                    <a:lstStyle/>
                    <a:p>
                      <a:pPr algn="l" fontAlgn="b"/>
                      <a:r>
                        <a:rPr lang="de-AT" sz="900" b="1" i="0" u="none" strike="noStrike" kern="1200" dirty="0">
                          <a:solidFill>
                            <a:srgbClr val="000000"/>
                          </a:solidFill>
                          <a:effectLst/>
                          <a:latin typeface="Arial" panose="020B0604020202020204" pitchFamily="34" charset="0"/>
                          <a:ea typeface="+mn-ea"/>
                          <a:cs typeface="Arial" panose="020B0604020202020204" pitchFamily="34" charset="0"/>
                        </a:rPr>
                        <a:t>TRLJI1.00003.ME.807</a:t>
                      </a:r>
                    </a:p>
                  </a:txBody>
                  <a:tcPr marL="13758" marR="13758" marT="6594" marB="0" anchor="ctr">
                    <a:solidFill>
                      <a:schemeClr val="bg1">
                        <a:lumMod val="95000"/>
                      </a:schemeClr>
                    </a:solidFill>
                  </a:tcPr>
                </a:tc>
                <a:tc>
                  <a:txBody>
                    <a:bodyPr/>
                    <a:lstStyle/>
                    <a:p>
                      <a:pPr algn="l" fontAlgn="b"/>
                      <a:r>
                        <a:rPr lang="de-AT" sz="900" b="0" i="0" u="none" strike="noStrike" kern="1200" dirty="0">
                          <a:solidFill>
                            <a:srgbClr val="000000"/>
                          </a:solidFill>
                          <a:effectLst/>
                          <a:latin typeface="Arial" panose="020B0604020202020204" pitchFamily="34" charset="0"/>
                          <a:ea typeface="+mn-ea"/>
                          <a:cs typeface="Arial" panose="020B0604020202020204" pitchFamily="34" charset="0"/>
                        </a:rPr>
                        <a:t>15.09.2017</a:t>
                      </a:r>
                    </a:p>
                  </a:txBody>
                  <a:tcPr marL="13758" marR="13758" marT="6594" marB="0" anchor="ctr">
                    <a:solidFill>
                      <a:schemeClr val="bg1">
                        <a:lumMod val="95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de-AT" sz="900" b="0" i="0" u="none" strike="noStrike" kern="1200" dirty="0" err="1">
                          <a:solidFill>
                            <a:srgbClr val="000000"/>
                          </a:solidFill>
                          <a:effectLst/>
                          <a:latin typeface="Arial" panose="020B0604020202020204" pitchFamily="34" charset="0"/>
                          <a:ea typeface="+mn-ea"/>
                          <a:cs typeface="Arial" panose="020B0604020202020204" pitchFamily="34" charset="0"/>
                        </a:rPr>
                        <a:t>Mrs.</a:t>
                      </a:r>
                      <a:r>
                        <a:rPr lang="de-AT" sz="900" b="0" i="0" u="none" strike="noStrike" kern="1200" dirty="0">
                          <a:solidFill>
                            <a:srgbClr val="000000"/>
                          </a:solidFill>
                          <a:effectLst/>
                          <a:latin typeface="Arial" panose="020B0604020202020204" pitchFamily="34" charset="0"/>
                          <a:ea typeface="+mn-ea"/>
                          <a:cs typeface="Arial" panose="020B0604020202020204" pitchFamily="34" charset="0"/>
                        </a:rPr>
                        <a:t> </a:t>
                      </a:r>
                      <a:r>
                        <a:rPr lang="de-DE" altLang="hu-HU" sz="900" b="0" i="0" u="none" strike="noStrike" kern="1200" dirty="0">
                          <a:solidFill>
                            <a:srgbClr val="000000"/>
                          </a:solidFill>
                          <a:effectLst/>
                          <a:latin typeface="Arial" panose="020B0604020202020204" pitchFamily="34" charset="0"/>
                          <a:ea typeface="+mn-ea"/>
                          <a:cs typeface="Arial" panose="020B0604020202020204" pitchFamily="34" charset="0"/>
                        </a:rPr>
                        <a:t>Milka Rataikoska Joleska</a:t>
                      </a:r>
                    </a:p>
                  </a:txBody>
                  <a:tcPr marL="13758" marR="13758" marT="6594" marB="0" anchor="ctr">
                    <a:solidFill>
                      <a:schemeClr val="bg1">
                        <a:lumMod val="95000"/>
                      </a:schemeClr>
                    </a:solidFill>
                  </a:tcPr>
                </a:tc>
                <a:tc>
                  <a:txBody>
                    <a:bodyPr/>
                    <a:lstStyle/>
                    <a:p>
                      <a:pPr algn="l" fontAlgn="b"/>
                      <a:r>
                        <a:rPr lang="en-US" sz="900" b="0" i="0" u="none" strike="noStrike" kern="1200" dirty="0">
                          <a:solidFill>
                            <a:srgbClr val="000000"/>
                          </a:solidFill>
                          <a:effectLst/>
                          <a:latin typeface="Arial" panose="020B0604020202020204" pitchFamily="34" charset="0"/>
                          <a:ea typeface="+mn-ea"/>
                          <a:cs typeface="Arial" panose="020B0604020202020204" pitchFamily="34" charset="0"/>
                        </a:rPr>
                        <a:t>Participating Financial Institution not covered by an IGA</a:t>
                      </a:r>
                    </a:p>
                  </a:txBody>
                  <a:tcPr marL="13758" marR="13758" marT="6594" marB="0" anchor="ctr">
                    <a:solidFill>
                      <a:schemeClr val="bg1">
                        <a:lumMod val="95000"/>
                      </a:schemeClr>
                    </a:solidFill>
                  </a:tcPr>
                </a:tc>
                <a:tc>
                  <a:txBody>
                    <a:bodyPr/>
                    <a:lstStyle/>
                    <a:p>
                      <a:pPr algn="l" fontAlgn="b"/>
                      <a:r>
                        <a:rPr lang="de-DE" sz="900" b="0" i="0" u="none" strike="noStrike" kern="1200" dirty="0">
                          <a:solidFill>
                            <a:srgbClr val="000000"/>
                          </a:solidFill>
                          <a:effectLst/>
                          <a:latin typeface="Arial" panose="020B0604020202020204" pitchFamily="34" charset="0"/>
                          <a:ea typeface="+mn-ea"/>
                          <a:cs typeface="Arial" panose="020B0604020202020204" pitchFamily="34" charset="0"/>
                        </a:rPr>
                        <a:t>NO</a:t>
                      </a:r>
                      <a:endParaRPr lang="de-AT" sz="9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13758" marR="13758" marT="6594" marB="0" anchor="ctr">
                    <a:solidFill>
                      <a:schemeClr val="bg1">
                        <a:lumMod val="95000"/>
                      </a:schemeClr>
                    </a:solidFill>
                  </a:tcPr>
                </a:tc>
                <a:extLst>
                  <a:ext uri="{0D108BD9-81ED-4DB2-BD59-A6C34878D82A}">
                    <a16:rowId xmlns:a16="http://schemas.microsoft.com/office/drawing/2014/main" val="10003"/>
                  </a:ext>
                </a:extLst>
              </a:tr>
            </a:tbl>
          </a:graphicData>
        </a:graphic>
      </p:graphicFrame>
      <p:sp>
        <p:nvSpPr>
          <p:cNvPr id="53" name="Text Box 25"/>
          <p:cNvSpPr txBox="1">
            <a:spLocks noChangeArrowheads="1"/>
          </p:cNvSpPr>
          <p:nvPr>
            <p:custDataLst>
              <p:tags r:id="rId1"/>
            </p:custDataLst>
          </p:nvPr>
        </p:nvSpPr>
        <p:spPr bwMode="auto">
          <a:xfrm>
            <a:off x="323221" y="231949"/>
            <a:ext cx="941277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de-DE" dirty="0">
                <a:latin typeface="Inter" panose="02000503000000020004" pitchFamily="2" charset="0"/>
                <a:ea typeface="Inter" panose="02000503000000020004" pitchFamily="2" charset="0"/>
                <a:cs typeface="Inter" panose="02000503000000020004" pitchFamily="2" charset="0"/>
              </a:rPr>
              <a:t>FATCA (</a:t>
            </a:r>
            <a:r>
              <a:rPr lang="en-US" dirty="0">
                <a:latin typeface="Inter" panose="02000503000000020004" pitchFamily="2" charset="0"/>
                <a:ea typeface="Inter" panose="02000503000000020004" pitchFamily="2" charset="0"/>
                <a:cs typeface="Inter" panose="02000503000000020004" pitchFamily="2" charset="0"/>
              </a:rPr>
              <a:t>Foreign Account Tax Compliance Act)</a:t>
            </a:r>
          </a:p>
          <a:p>
            <a:pPr eaLnBrk="1" hangingPunct="1"/>
            <a:r>
              <a:rPr lang="en-US" b="1" dirty="0">
                <a:latin typeface="Inter" panose="02000503000000020004" pitchFamily="2" charset="0"/>
                <a:ea typeface="Inter" panose="02000503000000020004" pitchFamily="2" charset="0"/>
                <a:cs typeface="Inter" panose="02000503000000020004" pitchFamily="2" charset="0"/>
              </a:rPr>
              <a:t>Status Sheet </a:t>
            </a:r>
            <a:endParaRPr lang="bs-Latn-BA" b="1" dirty="0">
              <a:latin typeface="Inter" panose="02000503000000020004" pitchFamily="2" charset="0"/>
              <a:ea typeface="Inter" panose="02000503000000020004" pitchFamily="2" charset="0"/>
              <a:cs typeface="Inter" panose="02000503000000020004" pitchFamily="2" charset="0"/>
            </a:endParaRPr>
          </a:p>
          <a:p>
            <a:pPr eaLnBrk="1" hangingPunct="1"/>
            <a:r>
              <a:rPr lang="en-US" b="1" dirty="0" err="1">
                <a:latin typeface="Inter" panose="02000503000000020004" pitchFamily="2" charset="0"/>
                <a:ea typeface="Inter" panose="02000503000000020004" pitchFamily="2" charset="0"/>
                <a:cs typeface="Inter" panose="02000503000000020004" pitchFamily="2" charset="0"/>
              </a:rPr>
              <a:t>Steiermärkische</a:t>
            </a:r>
            <a:r>
              <a:rPr lang="en-US" b="1" dirty="0">
                <a:latin typeface="Inter" panose="02000503000000020004" pitchFamily="2" charset="0"/>
                <a:ea typeface="Inter" panose="02000503000000020004" pitchFamily="2" charset="0"/>
                <a:cs typeface="Inter" panose="02000503000000020004" pitchFamily="2" charset="0"/>
              </a:rPr>
              <a:t> Sparkasse Group</a:t>
            </a:r>
            <a:endParaRPr lang="de-AT" b="1" dirty="0">
              <a:latin typeface="Inter" panose="02000503000000020004" pitchFamily="2" charset="0"/>
              <a:ea typeface="Inter" panose="02000503000000020004" pitchFamily="2" charset="0"/>
              <a:cs typeface="Inter" panose="02000503000000020004" pitchFamily="2" charset="0"/>
            </a:endParaRPr>
          </a:p>
        </p:txBody>
      </p:sp>
      <p:sp>
        <p:nvSpPr>
          <p:cNvPr id="54" name="Text Box 20"/>
          <p:cNvSpPr txBox="1">
            <a:spLocks noChangeArrowheads="1"/>
          </p:cNvSpPr>
          <p:nvPr>
            <p:custDataLst>
              <p:tags r:id="rId2"/>
            </p:custDataLst>
          </p:nvPr>
        </p:nvSpPr>
        <p:spPr bwMode="auto">
          <a:xfrm>
            <a:off x="2835987" y="4347464"/>
            <a:ext cx="53283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hu-HU" sz="1000" dirty="0">
                <a:solidFill>
                  <a:schemeClr val="bg1"/>
                </a:solidFill>
                <a:latin typeface="Franklin Gothic Medium" panose="020B0603020102020204" pitchFamily="34" charset="0"/>
              </a:rPr>
              <a:t>LEAD FI</a:t>
            </a:r>
            <a:endParaRPr lang="en-US" altLang="hu-HU" sz="900" i="1" dirty="0">
              <a:solidFill>
                <a:schemeClr val="bg1"/>
              </a:solidFill>
              <a:latin typeface="Arial" panose="020B0604020202020204" pitchFamily="34" charset="0"/>
              <a:cs typeface="Arial" panose="020B0604020202020204" pitchFamily="34" charset="0"/>
            </a:endParaRPr>
          </a:p>
        </p:txBody>
      </p:sp>
      <p:sp>
        <p:nvSpPr>
          <p:cNvPr id="55" name="Text Box 20"/>
          <p:cNvSpPr txBox="1">
            <a:spLocks noChangeArrowheads="1"/>
          </p:cNvSpPr>
          <p:nvPr>
            <p:custDataLst>
              <p:tags r:id="rId3"/>
            </p:custDataLst>
          </p:nvPr>
        </p:nvSpPr>
        <p:spPr bwMode="auto">
          <a:xfrm>
            <a:off x="2061084" y="3939355"/>
            <a:ext cx="80001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hu-HU" sz="1000" dirty="0">
                <a:solidFill>
                  <a:schemeClr val="bg1"/>
                </a:solidFill>
                <a:latin typeface="Franklin Gothic Medium" panose="020B0603020102020204" pitchFamily="34" charset="0"/>
              </a:rPr>
              <a:t>AUSTRIA</a:t>
            </a:r>
          </a:p>
          <a:p>
            <a:pPr algn="ctr" eaLnBrk="1" hangingPunct="1"/>
            <a:r>
              <a:rPr lang="en-US" altLang="hu-HU" sz="1000" dirty="0">
                <a:solidFill>
                  <a:schemeClr val="bg1"/>
                </a:solidFill>
                <a:latin typeface="Franklin Gothic Medium" panose="020B0603020102020204" pitchFamily="34" charset="0"/>
                <a:cs typeface="Arial" panose="020B0604020202020204" pitchFamily="34" charset="0"/>
              </a:rPr>
              <a:t>IGA Model 2</a:t>
            </a:r>
            <a:endParaRPr lang="en-US" altLang="hu-HU" sz="900" dirty="0">
              <a:solidFill>
                <a:schemeClr val="bg1"/>
              </a:solidFill>
              <a:latin typeface="Arial" panose="020B0604020202020204" pitchFamily="34" charset="0"/>
              <a:cs typeface="Arial" panose="020B0604020202020204" pitchFamily="34" charset="0"/>
            </a:endParaRPr>
          </a:p>
        </p:txBody>
      </p:sp>
      <p:sp>
        <p:nvSpPr>
          <p:cNvPr id="73" name="Text Box 20"/>
          <p:cNvSpPr txBox="1">
            <a:spLocks noChangeArrowheads="1"/>
          </p:cNvSpPr>
          <p:nvPr>
            <p:custDataLst>
              <p:tags r:id="rId4"/>
            </p:custDataLst>
          </p:nvPr>
        </p:nvSpPr>
        <p:spPr bwMode="auto">
          <a:xfrm>
            <a:off x="1936313" y="6237312"/>
            <a:ext cx="4723501"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hu-HU" sz="700" i="1" dirty="0">
                <a:latin typeface="Franklin Gothic Medium" panose="020B0603020102020204" pitchFamily="34" charset="0"/>
                <a:cs typeface="Arial" panose="020B0604020202020204" pitchFamily="34" charset="0"/>
              </a:rPr>
              <a:t>*Version: March 2026</a:t>
            </a:r>
          </a:p>
        </p:txBody>
      </p:sp>
      <p:sp>
        <p:nvSpPr>
          <p:cNvPr id="82" name="Text Box 20"/>
          <p:cNvSpPr txBox="1">
            <a:spLocks noChangeArrowheads="1"/>
          </p:cNvSpPr>
          <p:nvPr>
            <p:custDataLst>
              <p:tags r:id="rId5"/>
            </p:custDataLst>
          </p:nvPr>
        </p:nvSpPr>
        <p:spPr bwMode="auto">
          <a:xfrm>
            <a:off x="413483" y="1190565"/>
            <a:ext cx="8997626"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hu-HU" sz="900" dirty="0">
                <a:latin typeface="Inter" panose="02000503000000020004" pitchFamily="2" charset="0"/>
                <a:ea typeface="Inter" panose="02000503000000020004" pitchFamily="2" charset="0"/>
                <a:cs typeface="Inter" panose="02000503000000020004" pitchFamily="2" charset="0"/>
              </a:rPr>
              <a:t>FATCA was enacted in 2010 as part of the Hiring Incentives to Restore Employment (HIRE) Act to combat tax evasion by United States (U.S.) persons holding investments in offshore accounts. Under FATCA, </a:t>
            </a:r>
            <a:r>
              <a:rPr lang="en-US" sz="900" dirty="0">
                <a:latin typeface="Inter" panose="02000503000000020004" pitchFamily="2" charset="0"/>
                <a:ea typeface="Inter" panose="02000503000000020004" pitchFamily="2" charset="0"/>
                <a:cs typeface="Inter" panose="02000503000000020004" pitchFamily="2" charset="0"/>
              </a:rPr>
              <a:t>Steiermärkische Sparkasse Group </a:t>
            </a:r>
            <a:r>
              <a:rPr lang="en-US" altLang="hu-HU" sz="900" dirty="0">
                <a:latin typeface="Inter" panose="02000503000000020004" pitchFamily="2" charset="0"/>
                <a:ea typeface="Inter" panose="02000503000000020004" pitchFamily="2" charset="0"/>
                <a:cs typeface="Inter" panose="02000503000000020004" pitchFamily="2" charset="0"/>
              </a:rPr>
              <a:t>is required to report certain information about financial accounts held by U.S. taxpayers, or by foreign entities in which U.S. taxpayers hold a substantial ownership interest, directly to the Internal Revenue Service (“IRS”) of the United States.</a:t>
            </a:r>
          </a:p>
        </p:txBody>
      </p:sp>
      <p:sp>
        <p:nvSpPr>
          <p:cNvPr id="6" name="Textfeld 5"/>
          <p:cNvSpPr txBox="1"/>
          <p:nvPr/>
        </p:nvSpPr>
        <p:spPr>
          <a:xfrm>
            <a:off x="1928664" y="6401636"/>
            <a:ext cx="7704856" cy="369332"/>
          </a:xfrm>
          <a:prstGeom prst="rect">
            <a:avLst/>
          </a:prstGeom>
          <a:noFill/>
        </p:spPr>
        <p:txBody>
          <a:bodyPr wrap="square" rtlCol="0">
            <a:spAutoFit/>
          </a:bodyPr>
          <a:lstStyle/>
          <a:p>
            <a:pPr hangingPunct="0"/>
            <a:r>
              <a:rPr lang="en-GB" sz="600" dirty="0"/>
              <a:t>This non-binding information provides only a general overview on the basis of the legal situation in effect at the time it was prepared (version: </a:t>
            </a:r>
            <a:r>
              <a:rPr lang="de-DE" sz="600" dirty="0"/>
              <a:t>March </a:t>
            </a:r>
            <a:r>
              <a:rPr lang="en-GB" sz="600"/>
              <a:t>2026) </a:t>
            </a:r>
            <a:r>
              <a:rPr lang="en-GB" sz="600" dirty="0"/>
              <a:t>concerning issues relevant to the banking sector. Please also be aware that particularly in connection with FATCA and other U.S. and Austrian laws, ongoing amendments and modifications of the provisions may result in the tax treatment of the corresponding facts and circumstance being different from that contained in the depiction provided here. </a:t>
            </a:r>
            <a:endParaRPr lang="de-AT" sz="300" dirty="0"/>
          </a:p>
        </p:txBody>
      </p:sp>
      <p:grpSp>
        <p:nvGrpSpPr>
          <p:cNvPr id="4" name="Gruppieren 3">
            <a:extLst>
              <a:ext uri="{FF2B5EF4-FFF2-40B4-BE49-F238E27FC236}">
                <a16:creationId xmlns:a16="http://schemas.microsoft.com/office/drawing/2014/main" id="{69D1733D-7EC6-46FD-AA35-FA58AA105657}"/>
              </a:ext>
            </a:extLst>
          </p:cNvPr>
          <p:cNvGrpSpPr/>
          <p:nvPr/>
        </p:nvGrpSpPr>
        <p:grpSpPr>
          <a:xfrm>
            <a:off x="3973262" y="3926565"/>
            <a:ext cx="2235611" cy="1593552"/>
            <a:chOff x="4448944" y="3909783"/>
            <a:chExt cx="2235611" cy="1554208"/>
          </a:xfrm>
        </p:grpSpPr>
        <p:sp>
          <p:nvSpPr>
            <p:cNvPr id="83" name="Rechteck 82"/>
            <p:cNvSpPr/>
            <p:nvPr/>
          </p:nvSpPr>
          <p:spPr>
            <a:xfrm>
              <a:off x="4448944" y="3924160"/>
              <a:ext cx="2092427" cy="367743"/>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69" name="Rechteck 68"/>
            <p:cNvSpPr/>
            <p:nvPr/>
          </p:nvSpPr>
          <p:spPr>
            <a:xfrm>
              <a:off x="4448945" y="4323829"/>
              <a:ext cx="2092427" cy="11401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9" name="Text Box 20"/>
            <p:cNvSpPr txBox="1">
              <a:spLocks noChangeArrowheads="1"/>
            </p:cNvSpPr>
            <p:nvPr>
              <p:custDataLst>
                <p:tags r:id="rId9"/>
              </p:custDataLst>
            </p:nvPr>
          </p:nvSpPr>
          <p:spPr bwMode="auto">
            <a:xfrm>
              <a:off x="4523987" y="4463125"/>
              <a:ext cx="1941182" cy="825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hu-HU" sz="900" dirty="0" err="1">
                  <a:latin typeface="Franklin Gothic Medium" panose="020B0603020102020204" pitchFamily="34" charset="0"/>
                </a:rPr>
                <a:t>Sparkasse</a:t>
              </a:r>
              <a:r>
                <a:rPr lang="en-US" altLang="hu-HU" sz="900" dirty="0">
                  <a:latin typeface="Franklin Gothic Medium" panose="020B0603020102020204" pitchFamily="34" charset="0"/>
                </a:rPr>
                <a:t> Bank </a:t>
              </a:r>
              <a:r>
                <a:rPr lang="en-US" altLang="hu-HU" sz="900" dirty="0" err="1">
                  <a:latin typeface="Franklin Gothic Medium" panose="020B0603020102020204" pitchFamily="34" charset="0"/>
                </a:rPr>
                <a:t>dd</a:t>
              </a:r>
              <a:r>
                <a:rPr lang="en-US" altLang="hu-HU" sz="900" dirty="0">
                  <a:latin typeface="Franklin Gothic Medium" panose="020B0603020102020204" pitchFamily="34" charset="0"/>
                </a:rPr>
                <a:t> BIH</a:t>
              </a:r>
              <a:endParaRPr lang="de-DE" altLang="hu-HU" sz="900" dirty="0">
                <a:latin typeface="Franklin Gothic Medium" panose="020B0603020102020204" pitchFamily="34" charset="0"/>
              </a:endParaRPr>
            </a:p>
            <a:p>
              <a:pPr algn="just" eaLnBrk="1" hangingPunct="1"/>
              <a:endParaRPr lang="en-US" altLang="hu-HU" sz="800" dirty="0">
                <a:latin typeface="Franklin Gothic Medium" panose="020B0603020102020204" pitchFamily="34" charset="0"/>
                <a:cs typeface="Arial" panose="020B0604020202020204" pitchFamily="34" charset="0"/>
              </a:endParaRPr>
            </a:p>
            <a:p>
              <a:pPr algn="just" eaLnBrk="1" hangingPunct="1"/>
              <a:r>
                <a:rPr lang="en-US" altLang="hu-HU" sz="800" dirty="0">
                  <a:latin typeface="Franklin Gothic Medium" panose="020B0603020102020204" pitchFamily="34" charset="0"/>
                  <a:cs typeface="Arial" panose="020B0604020202020204" pitchFamily="34" charset="0"/>
                </a:rPr>
                <a:t>Responsible Officer</a:t>
              </a:r>
            </a:p>
            <a:p>
              <a:pPr algn="just" eaLnBrk="1" hangingPunct="1"/>
              <a:r>
                <a:rPr lang="en-US" altLang="hu-HU" sz="800" i="1" dirty="0">
                  <a:latin typeface="Arial" panose="020B0604020202020204" pitchFamily="34" charset="0"/>
                  <a:cs typeface="Arial" panose="020B0604020202020204" pitchFamily="34" charset="0"/>
                </a:rPr>
                <a:t>Mr. </a:t>
              </a:r>
              <a:r>
                <a:rPr lang="de-DE" altLang="hu-HU" sz="800" i="1" dirty="0">
                  <a:latin typeface="Arial" panose="020B0604020202020204" pitchFamily="34" charset="0"/>
                  <a:cs typeface="Arial" panose="020B0604020202020204" pitchFamily="34" charset="0"/>
                </a:rPr>
                <a:t>Igor </a:t>
              </a:r>
              <a:r>
                <a:rPr lang="de-DE" altLang="hu-HU" sz="800" i="1" dirty="0" err="1">
                  <a:latin typeface="Arial" panose="020B0604020202020204" pitchFamily="34" charset="0"/>
                  <a:cs typeface="Arial" panose="020B0604020202020204" pitchFamily="34" charset="0"/>
                </a:rPr>
                <a:t>Jokic</a:t>
              </a:r>
              <a:endParaRPr lang="en-US" altLang="hu-HU" sz="800" i="1" dirty="0">
                <a:latin typeface="Arial" panose="020B0604020202020204" pitchFamily="34" charset="0"/>
                <a:cs typeface="Arial" panose="020B0604020202020204" pitchFamily="34" charset="0"/>
              </a:endParaRPr>
            </a:p>
            <a:p>
              <a:r>
                <a:rPr lang="en-US" sz="800" i="1" dirty="0">
                  <a:latin typeface="Arial" panose="020B0604020202020204" pitchFamily="34" charset="0"/>
                  <a:cs typeface="Arial" panose="020B0604020202020204" pitchFamily="34" charset="0"/>
                </a:rPr>
                <a:t>igor.jokic@sparkasse.ba</a:t>
              </a:r>
              <a:endParaRPr lang="de-AT" sz="800" i="1" dirty="0">
                <a:latin typeface="Arial" panose="020B0604020202020204" pitchFamily="34" charset="0"/>
                <a:cs typeface="Arial" panose="020B0604020202020204" pitchFamily="34" charset="0"/>
              </a:endParaRPr>
            </a:p>
            <a:p>
              <a:r>
                <a:rPr lang="en-US" sz="800" i="1" dirty="0">
                  <a:latin typeface="Arial" panose="020B0604020202020204" pitchFamily="34" charset="0"/>
                  <a:cs typeface="Arial" panose="020B0604020202020204" pitchFamily="34" charset="0"/>
                </a:rPr>
                <a:t>+387 33 280290</a:t>
              </a:r>
              <a:endParaRPr lang="de-AT" sz="800" i="1" dirty="0">
                <a:latin typeface="Arial" panose="020B0604020202020204" pitchFamily="34" charset="0"/>
                <a:cs typeface="Arial" panose="020B0604020202020204" pitchFamily="34" charset="0"/>
              </a:endParaRPr>
            </a:p>
          </p:txBody>
        </p:sp>
        <p:sp>
          <p:nvSpPr>
            <p:cNvPr id="74" name="Text Box 20"/>
            <p:cNvSpPr txBox="1">
              <a:spLocks noChangeArrowheads="1"/>
            </p:cNvSpPr>
            <p:nvPr>
              <p:custDataLst>
                <p:tags r:id="rId10"/>
              </p:custDataLst>
            </p:nvPr>
          </p:nvSpPr>
          <p:spPr bwMode="auto">
            <a:xfrm>
              <a:off x="4630600" y="3909783"/>
              <a:ext cx="172205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hu-HU" sz="1000" dirty="0">
                  <a:solidFill>
                    <a:schemeClr val="bg1"/>
                  </a:solidFill>
                  <a:latin typeface="Franklin Gothic Medium" panose="020B0603020102020204" pitchFamily="34" charset="0"/>
                </a:rPr>
                <a:t>BOSNIA AND HERZEGOVINA</a:t>
              </a:r>
            </a:p>
            <a:p>
              <a:pPr algn="ctr" eaLnBrk="1" hangingPunct="1"/>
              <a:r>
                <a:rPr lang="en-US" altLang="hu-HU" sz="1000" dirty="0">
                  <a:solidFill>
                    <a:schemeClr val="bg1"/>
                  </a:solidFill>
                  <a:latin typeface="Franklin Gothic Medium" panose="020B0603020102020204" pitchFamily="34" charset="0"/>
                  <a:cs typeface="Arial" panose="020B0604020202020204" pitchFamily="34" charset="0"/>
                </a:rPr>
                <a:t>No IGA signed*</a:t>
              </a:r>
              <a:endParaRPr lang="en-US" altLang="hu-HU" sz="900" dirty="0">
                <a:solidFill>
                  <a:schemeClr val="bg1"/>
                </a:solidFill>
                <a:latin typeface="Arial" panose="020B0604020202020204" pitchFamily="34" charset="0"/>
                <a:cs typeface="Arial" panose="020B0604020202020204" pitchFamily="34" charset="0"/>
              </a:endParaRPr>
            </a:p>
          </p:txBody>
        </p:sp>
        <p:sp>
          <p:nvSpPr>
            <p:cNvPr id="80" name="Text Box 20"/>
            <p:cNvSpPr txBox="1">
              <a:spLocks noChangeArrowheads="1"/>
            </p:cNvSpPr>
            <p:nvPr>
              <p:custDataLst>
                <p:tags r:id="rId11"/>
              </p:custDataLst>
            </p:nvPr>
          </p:nvSpPr>
          <p:spPr bwMode="auto">
            <a:xfrm>
              <a:off x="5817098" y="4295687"/>
              <a:ext cx="86745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hu-HU" sz="1000" dirty="0">
                  <a:solidFill>
                    <a:schemeClr val="bg1">
                      <a:lumMod val="50000"/>
                    </a:schemeClr>
                  </a:solidFill>
                  <a:latin typeface="Franklin Gothic Medium" panose="020B0603020102020204" pitchFamily="34" charset="0"/>
                </a:rPr>
                <a:t>Member FI</a:t>
              </a:r>
              <a:endParaRPr lang="en-US" altLang="hu-HU" sz="900" i="1" dirty="0">
                <a:solidFill>
                  <a:schemeClr val="bg1">
                    <a:lumMod val="50000"/>
                  </a:schemeClr>
                </a:solidFill>
                <a:latin typeface="Arial" panose="020B0604020202020204" pitchFamily="34" charset="0"/>
                <a:cs typeface="Arial" panose="020B0604020202020204" pitchFamily="34" charset="0"/>
              </a:endParaRPr>
            </a:p>
          </p:txBody>
        </p:sp>
      </p:grpSp>
      <p:grpSp>
        <p:nvGrpSpPr>
          <p:cNvPr id="7" name="Gruppieren 6">
            <a:extLst>
              <a:ext uri="{FF2B5EF4-FFF2-40B4-BE49-F238E27FC236}">
                <a16:creationId xmlns:a16="http://schemas.microsoft.com/office/drawing/2014/main" id="{5BE5C3C4-5115-45DF-9138-4B4D0F3CFE75}"/>
              </a:ext>
            </a:extLst>
          </p:cNvPr>
          <p:cNvGrpSpPr/>
          <p:nvPr/>
        </p:nvGrpSpPr>
        <p:grpSpPr>
          <a:xfrm>
            <a:off x="6545313" y="3926565"/>
            <a:ext cx="2270287" cy="1593552"/>
            <a:chOff x="6726986" y="3914780"/>
            <a:chExt cx="2270287" cy="1551175"/>
          </a:xfrm>
        </p:grpSpPr>
        <p:sp>
          <p:nvSpPr>
            <p:cNvPr id="84" name="Rechteck 83"/>
            <p:cNvSpPr/>
            <p:nvPr/>
          </p:nvSpPr>
          <p:spPr>
            <a:xfrm>
              <a:off x="6726986" y="3919871"/>
              <a:ext cx="2092427" cy="367743"/>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72" name="Rechteck 71"/>
            <p:cNvSpPr/>
            <p:nvPr/>
          </p:nvSpPr>
          <p:spPr>
            <a:xfrm>
              <a:off x="6727338" y="4309053"/>
              <a:ext cx="2092427" cy="11569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10" name="Text Box 20"/>
            <p:cNvSpPr txBox="1">
              <a:spLocks noChangeArrowheads="1"/>
            </p:cNvSpPr>
            <p:nvPr>
              <p:custDataLst>
                <p:tags r:id="rId6"/>
              </p:custDataLst>
            </p:nvPr>
          </p:nvSpPr>
          <p:spPr bwMode="auto">
            <a:xfrm>
              <a:off x="6809475" y="4489760"/>
              <a:ext cx="1886866"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hu-HU" sz="900" dirty="0">
                  <a:latin typeface="Franklin Gothic Medium" panose="020B0603020102020204" pitchFamily="34" charset="0"/>
                </a:rPr>
                <a:t>Sparkasse Bank AD Skopje</a:t>
              </a:r>
            </a:p>
            <a:p>
              <a:pPr algn="just" eaLnBrk="1" hangingPunct="1"/>
              <a:endParaRPr lang="en-US" altLang="hu-HU" sz="800" dirty="0">
                <a:latin typeface="Franklin Gothic Medium" panose="020B0603020102020204" pitchFamily="34" charset="0"/>
                <a:cs typeface="Arial" panose="020B0604020202020204" pitchFamily="34" charset="0"/>
              </a:endParaRPr>
            </a:p>
            <a:p>
              <a:pPr algn="just" eaLnBrk="1" hangingPunct="1"/>
              <a:r>
                <a:rPr lang="en-US" altLang="hu-HU" sz="800" dirty="0">
                  <a:latin typeface="Franklin Gothic Medium" panose="020B0603020102020204" pitchFamily="34" charset="0"/>
                  <a:cs typeface="Arial" panose="020B0604020202020204" pitchFamily="34" charset="0"/>
                </a:rPr>
                <a:t>Responsible Officer</a:t>
              </a:r>
            </a:p>
            <a:p>
              <a:pPr algn="just" eaLnBrk="1" hangingPunct="1"/>
              <a:r>
                <a:rPr lang="de-DE" altLang="hu-HU" sz="800" i="1" dirty="0" err="1">
                  <a:latin typeface="Arial" panose="020B0604020202020204" pitchFamily="34" charset="0"/>
                  <a:cs typeface="Arial" panose="020B0604020202020204" pitchFamily="34" charset="0"/>
                </a:rPr>
                <a:t>Mrs.</a:t>
              </a:r>
              <a:r>
                <a:rPr lang="de-DE" altLang="hu-HU" sz="800" i="1" dirty="0">
                  <a:latin typeface="Arial" panose="020B0604020202020204" pitchFamily="34" charset="0"/>
                  <a:cs typeface="Arial" panose="020B0604020202020204" pitchFamily="34" charset="0"/>
                </a:rPr>
                <a:t> Milka Rataikoska Joleska</a:t>
              </a:r>
            </a:p>
            <a:p>
              <a:pPr algn="just" eaLnBrk="1" hangingPunct="1"/>
              <a:r>
                <a:rPr lang="en-US" altLang="hu-HU" sz="800" i="1" dirty="0">
                  <a:latin typeface="Arial" panose="020B0604020202020204" pitchFamily="34" charset="0"/>
                  <a:cs typeface="Arial" panose="020B0604020202020204" pitchFamily="34" charset="0"/>
                </a:rPr>
                <a:t>milka.rataikoskajoleska@sparkasse.mk</a:t>
              </a:r>
            </a:p>
            <a:p>
              <a:pPr algn="just" eaLnBrk="1" hangingPunct="1"/>
              <a:r>
                <a:rPr lang="en-US" altLang="hu-HU" sz="800" i="1" dirty="0">
                  <a:latin typeface="Arial" panose="020B0604020202020204" pitchFamily="34" charset="0"/>
                  <a:cs typeface="Arial" panose="020B0604020202020204" pitchFamily="34" charset="0"/>
                </a:rPr>
                <a:t>+389 2 3167 714</a:t>
              </a:r>
            </a:p>
          </p:txBody>
        </p:sp>
        <p:sp>
          <p:nvSpPr>
            <p:cNvPr id="75" name="Text Box 20"/>
            <p:cNvSpPr txBox="1">
              <a:spLocks noChangeArrowheads="1"/>
            </p:cNvSpPr>
            <p:nvPr>
              <p:custDataLst>
                <p:tags r:id="rId7"/>
              </p:custDataLst>
            </p:nvPr>
          </p:nvSpPr>
          <p:spPr bwMode="auto">
            <a:xfrm>
              <a:off x="6841487" y="3914780"/>
              <a:ext cx="1722058" cy="389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hu-HU" sz="1000" dirty="0">
                  <a:solidFill>
                    <a:schemeClr val="bg1"/>
                  </a:solidFill>
                  <a:latin typeface="Franklin Gothic Medium" panose="020B0603020102020204" pitchFamily="34" charset="0"/>
                </a:rPr>
                <a:t>NORTH MACEDONIA</a:t>
              </a:r>
            </a:p>
            <a:p>
              <a:pPr algn="ctr" eaLnBrk="1" hangingPunct="1"/>
              <a:r>
                <a:rPr lang="en-US" altLang="hu-HU" sz="1000" dirty="0">
                  <a:solidFill>
                    <a:schemeClr val="bg1"/>
                  </a:solidFill>
                  <a:latin typeface="Franklin Gothic Medium" panose="020B0603020102020204" pitchFamily="34" charset="0"/>
                  <a:cs typeface="Arial" panose="020B0604020202020204" pitchFamily="34" charset="0"/>
                </a:rPr>
                <a:t>No IGA signed*</a:t>
              </a:r>
              <a:endParaRPr lang="en-US" altLang="hu-HU" sz="900" dirty="0">
                <a:solidFill>
                  <a:schemeClr val="bg1"/>
                </a:solidFill>
                <a:latin typeface="Arial" panose="020B0604020202020204" pitchFamily="34" charset="0"/>
                <a:cs typeface="Arial" panose="020B0604020202020204" pitchFamily="34" charset="0"/>
              </a:endParaRPr>
            </a:p>
          </p:txBody>
        </p:sp>
        <p:sp>
          <p:nvSpPr>
            <p:cNvPr id="81" name="Text Box 20"/>
            <p:cNvSpPr txBox="1">
              <a:spLocks noChangeArrowheads="1"/>
            </p:cNvSpPr>
            <p:nvPr>
              <p:custDataLst>
                <p:tags r:id="rId8"/>
              </p:custDataLst>
            </p:nvPr>
          </p:nvSpPr>
          <p:spPr bwMode="auto">
            <a:xfrm>
              <a:off x="8129816" y="4295686"/>
              <a:ext cx="867457" cy="239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hu-HU" sz="1000" dirty="0">
                  <a:solidFill>
                    <a:schemeClr val="bg1">
                      <a:lumMod val="50000"/>
                    </a:schemeClr>
                  </a:solidFill>
                  <a:latin typeface="Franklin Gothic Medium" panose="020B0603020102020204" pitchFamily="34" charset="0"/>
                </a:rPr>
                <a:t>Member FI</a:t>
              </a:r>
              <a:endParaRPr lang="en-US" altLang="hu-HU" sz="900" i="1" dirty="0">
                <a:solidFill>
                  <a:schemeClr val="bg1">
                    <a:lumMod val="50000"/>
                  </a:schemeClr>
                </a:solidFill>
                <a:latin typeface="Arial" panose="020B0604020202020204" pitchFamily="34" charset="0"/>
                <a:cs typeface="Arial" panose="020B0604020202020204" pitchFamily="34" charset="0"/>
              </a:endParaRPr>
            </a:p>
          </p:txBody>
        </p:sp>
      </p:grpSp>
      <p:pic>
        <p:nvPicPr>
          <p:cNvPr id="3" name="Grafik 2">
            <a:extLst>
              <a:ext uri="{FF2B5EF4-FFF2-40B4-BE49-F238E27FC236}">
                <a16:creationId xmlns:a16="http://schemas.microsoft.com/office/drawing/2014/main" id="{05531C34-6815-80CA-9C8F-07161FF3AC7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5937" y="6454535"/>
            <a:ext cx="957960" cy="214951"/>
          </a:xfrm>
          <a:prstGeom prst="rect">
            <a:avLst/>
          </a:prstGeom>
        </p:spPr>
      </p:pic>
    </p:spTree>
    <p:extLst>
      <p:ext uri="{BB962C8B-B14F-4D97-AF65-F5344CB8AC3E}">
        <p14:creationId xmlns:p14="http://schemas.microsoft.com/office/powerpoint/2010/main" val="20861199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PCYZu4fxT0qYIhnGFL85xg"/>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rRYfVcGteEOU_8abI.Dphg"/>
</p:tagLst>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D23B8DCD8BC9142A361DB8CA8143AE5" ma:contentTypeVersion="10" ma:contentTypeDescription="Ein neues Dokument erstellen." ma:contentTypeScope="" ma:versionID="1b6af74c8befd10410a4425c5099bd28">
  <xsd:schema xmlns:xsd="http://www.w3.org/2001/XMLSchema" xmlns:xs="http://www.w3.org/2001/XMLSchema" xmlns:p="http://schemas.microsoft.com/office/2006/metadata/properties" xmlns:ns2="1f803c75-9171-47a3-a84f-c96460ea85b7" xmlns:ns3="e59c885f-06ce-4531-a97a-2cb79187aa59" targetNamespace="http://schemas.microsoft.com/office/2006/metadata/properties" ma:root="true" ma:fieldsID="a4564db944e667c9601e48e80afff7f1" ns2:_="" ns3:_="">
    <xsd:import namespace="1f803c75-9171-47a3-a84f-c96460ea85b7"/>
    <xsd:import namespace="e59c885f-06ce-4531-a97a-2cb79187aa5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803c75-9171-47a3-a84f-c96460ea85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9c885f-06ce-4531-a97a-2cb79187aa59" elementFormDefault="qualified">
    <xsd:import namespace="http://schemas.microsoft.com/office/2006/documentManagement/types"/>
    <xsd:import namespace="http://schemas.microsoft.com/office/infopath/2007/PartnerControls"/>
    <xsd:element name="SharedWithUsers" ma:index="15"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8A4338-5747-4390-9100-A251D3176F8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308844A-C343-4B42-A643-516FA8344900}">
  <ds:schemaRefs>
    <ds:schemaRef ds:uri="http://schemas.microsoft.com/sharepoint/v3/contenttype/forms"/>
  </ds:schemaRefs>
</ds:datastoreItem>
</file>

<file path=customXml/itemProps3.xml><?xml version="1.0" encoding="utf-8"?>
<ds:datastoreItem xmlns:ds="http://schemas.openxmlformats.org/officeDocument/2006/customXml" ds:itemID="{CD839657-0BA1-4284-8219-82EAF7F17A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803c75-9171-47a3-a84f-c96460ea85b7"/>
    <ds:schemaRef ds:uri="e59c885f-06ce-4531-a97a-2cb79187aa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381</Words>
  <Application>Microsoft Office PowerPoint</Application>
  <PresentationFormat>A4 Paper (210x297 mm)</PresentationFormat>
  <Paragraphs>61</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Larissa</vt:lpstr>
      <vt:lpstr>PowerPoint Presentation</vt:lpstr>
    </vt:vector>
  </TitlesOfParts>
  <Company>Steiermärkische Bank und Sparkassen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Polimac Mirza Bakk.</dc:creator>
  <cp:lastModifiedBy>Pelzmann Susanne 0999 STMK</cp:lastModifiedBy>
  <cp:revision>64</cp:revision>
  <dcterms:created xsi:type="dcterms:W3CDTF">2014-05-23T06:10:40Z</dcterms:created>
  <dcterms:modified xsi:type="dcterms:W3CDTF">2026-04-06T13:14:45Z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939b85-7e40-4a1d-91e1-0e84c3b219d7_Enabled">
    <vt:lpwstr>true</vt:lpwstr>
  </property>
  <property fmtid="{D5CDD505-2E9C-101B-9397-08002B2CF9AE}" pid="3" name="MSIP_Label_38939b85-7e40-4a1d-91e1-0e84c3b219d7_SetDate">
    <vt:lpwstr>2021-06-18T11:52:29Z</vt:lpwstr>
  </property>
  <property fmtid="{D5CDD505-2E9C-101B-9397-08002B2CF9AE}" pid="4" name="MSIP_Label_38939b85-7e40-4a1d-91e1-0e84c3b219d7_Method">
    <vt:lpwstr>Standard</vt:lpwstr>
  </property>
  <property fmtid="{D5CDD505-2E9C-101B-9397-08002B2CF9AE}" pid="5" name="MSIP_Label_38939b85-7e40-4a1d-91e1-0e84c3b219d7_Name">
    <vt:lpwstr>38939b85-7e40-4a1d-91e1-0e84c3b219d7</vt:lpwstr>
  </property>
  <property fmtid="{D5CDD505-2E9C-101B-9397-08002B2CF9AE}" pid="6" name="MSIP_Label_38939b85-7e40-4a1d-91e1-0e84c3b219d7_SiteId">
    <vt:lpwstr>3ad0376a-54d3-49a6-9e20-52de0a92fc89</vt:lpwstr>
  </property>
  <property fmtid="{D5CDD505-2E9C-101B-9397-08002B2CF9AE}" pid="7" name="MSIP_Label_38939b85-7e40-4a1d-91e1-0e84c3b219d7_ActionId">
    <vt:lpwstr>77cde133-c42b-4355-ab05-4416f87fdec3</vt:lpwstr>
  </property>
  <property fmtid="{D5CDD505-2E9C-101B-9397-08002B2CF9AE}" pid="8" name="MSIP_Label_38939b85-7e40-4a1d-91e1-0e84c3b219d7_ContentBits">
    <vt:lpwstr>0</vt:lpwstr>
  </property>
  <property fmtid="{D5CDD505-2E9C-101B-9397-08002B2CF9AE}" pid="9" name="ContentTypeId">
    <vt:lpwstr>0x010100AD23B8DCD8BC9142A361DB8CA8143AE5</vt:lpwstr>
  </property>
</Properties>
</file>