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lsb" ContentType="application/vnd.ms-excel.sheet.binary.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1" r:id="rId4"/>
  </p:sldMasterIdLst>
  <p:notesMasterIdLst>
    <p:notesMasterId r:id="rId34"/>
  </p:notesMasterIdLst>
  <p:handoutMasterIdLst>
    <p:handoutMasterId r:id="rId35"/>
  </p:handoutMasterIdLst>
  <p:sldIdLst>
    <p:sldId id="256" r:id="rId5"/>
    <p:sldId id="33122" r:id="rId6"/>
    <p:sldId id="33123" r:id="rId7"/>
    <p:sldId id="33143" r:id="rId8"/>
    <p:sldId id="33203" r:id="rId9"/>
    <p:sldId id="33060" r:id="rId10"/>
    <p:sldId id="33064" r:id="rId11"/>
    <p:sldId id="33192" r:id="rId12"/>
    <p:sldId id="33116" r:id="rId13"/>
    <p:sldId id="33142" r:id="rId14"/>
    <p:sldId id="33139" r:id="rId15"/>
    <p:sldId id="33204" r:id="rId16"/>
    <p:sldId id="33061" r:id="rId17"/>
    <p:sldId id="33081" r:id="rId18"/>
    <p:sldId id="33063" r:id="rId19"/>
    <p:sldId id="33059" r:id="rId20"/>
    <p:sldId id="33154" r:id="rId21"/>
    <p:sldId id="33153" r:id="rId22"/>
    <p:sldId id="33162" r:id="rId23"/>
    <p:sldId id="33082" r:id="rId24"/>
    <p:sldId id="33205" r:id="rId25"/>
    <p:sldId id="33120" r:id="rId26"/>
    <p:sldId id="33182" r:id="rId27"/>
    <p:sldId id="33183" r:id="rId28"/>
    <p:sldId id="33201" r:id="rId29"/>
    <p:sldId id="33206" r:id="rId30"/>
    <p:sldId id="33184" r:id="rId31"/>
    <p:sldId id="33202" r:id="rId32"/>
    <p:sldId id="33187" r:id="rId33"/>
  </p:sldIdLst>
  <p:sldSz cx="12192000" cy="6858000"/>
  <p:notesSz cx="9855200" cy="6718300"/>
  <p:defaultTextStyle>
    <a:defPPr>
      <a:defRPr kern="0"/>
    </a:defPPr>
  </p:defaultTextStyle>
  <p:extLst>
    <p:ext uri="{521415D9-36F7-43E2-AB2F-B90AF26B5E84}">
      <p14:sectionLst xmlns:p14="http://schemas.microsoft.com/office/powerpoint/2010/main">
        <p14:section name="Standardabschnitt" id="{281EF063-CBEB-4F30-A53B-014F7B32717C}">
          <p14:sldIdLst>
            <p14:sldId id="256"/>
            <p14:sldId id="33122"/>
            <p14:sldId id="33123"/>
            <p14:sldId id="33143"/>
          </p14:sldIdLst>
        </p14:section>
        <p14:section name="Kapitel 1: Stellenwert und Nutzung des Sparens" id="{4321078F-B4D1-416A-87FE-313B8780EBAA}">
          <p14:sldIdLst>
            <p14:sldId id="33203"/>
            <p14:sldId id="33060"/>
            <p14:sldId id="33064"/>
            <p14:sldId id="33192"/>
            <p14:sldId id="33116"/>
            <p14:sldId id="33142"/>
            <p14:sldId id="33139"/>
          </p14:sldIdLst>
        </p14:section>
        <p14:section name="Kapitel 2: Rund um den Sparbetrag – Höhe, Zufriedenheit, Einsatz und Anlageorientierung" id="{08A144B9-60FF-44AA-A076-899A3AD0A5CF}">
          <p14:sldIdLst>
            <p14:sldId id="33204"/>
            <p14:sldId id="33061"/>
            <p14:sldId id="33081"/>
            <p14:sldId id="33063"/>
            <p14:sldId id="33059"/>
            <p14:sldId id="33154"/>
            <p14:sldId id="33153"/>
            <p14:sldId id="33162"/>
            <p14:sldId id="33082"/>
          </p14:sldIdLst>
        </p14:section>
        <p14:section name="Kapitel 3: Sparen für die nächste Generation – Nutzung, Interesse und Anforderungen" id="{5AFFCF83-ABCD-4E03-B4AF-679688CCBB6B}">
          <p14:sldIdLst>
            <p14:sldId id="33205"/>
            <p14:sldId id="33120"/>
            <p14:sldId id="33182"/>
            <p14:sldId id="33183"/>
            <p14:sldId id="33201"/>
          </p14:sldIdLst>
        </p14:section>
        <p14:section name="Kapitel 4: Bedeutung des Weltspartags" id="{D4A444F1-836C-4762-A927-8451895B7B05}">
          <p14:sldIdLst>
            <p14:sldId id="33206"/>
            <p14:sldId id="33184"/>
            <p14:sldId id="33202"/>
            <p14:sldId id="33187"/>
          </p14:sldIdLst>
        </p14:section>
      </p14:sectionLst>
    </p:ext>
    <p:ext uri="{EFAFB233-063F-42B5-8137-9DF3F51BA10A}">
      <p15:sldGuideLst xmlns:p15="http://schemas.microsoft.com/office/powerpoint/2012/main">
        <p15:guide id="1" orient="horz" pos="4201" userDrawn="1">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trid Heinrich" initials="AH" lastIdx="13" clrIdx="0">
    <p:extLst>
      <p:ext uri="{19B8F6BF-5375-455C-9EA6-DF929625EA0E}">
        <p15:presenceInfo xmlns:p15="http://schemas.microsoft.com/office/powerpoint/2012/main" userId="S::Heinrich@imas.at::e44c7f98-be29-441b-944a-f35207a905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275"/>
    <a:srgbClr val="023449"/>
    <a:srgbClr val="245375"/>
    <a:srgbClr val="7591AB"/>
    <a:srgbClr val="02A2A3"/>
    <a:srgbClr val="064EA1"/>
    <a:srgbClr val="8ECACA"/>
    <a:srgbClr val="5C7999"/>
    <a:srgbClr val="A3B5C9"/>
    <a:srgbClr val="EFF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6340" autoAdjust="0"/>
  </p:normalViewPr>
  <p:slideViewPr>
    <p:cSldViewPr snapToGrid="0">
      <p:cViewPr varScale="1">
        <p:scale>
          <a:sx n="109" d="100"/>
          <a:sy n="109" d="100"/>
        </p:scale>
        <p:origin x="624" y="108"/>
      </p:cViewPr>
      <p:guideLst>
        <p:guide orient="horz" pos="4201"/>
        <p:guide pos="2160"/>
      </p:guideLst>
    </p:cSldViewPr>
  </p:slideViewPr>
  <p:notesTextViewPr>
    <p:cViewPr>
      <p:scale>
        <a:sx n="400" d="100"/>
        <a:sy n="400" d="100"/>
      </p:scale>
      <p:origin x="0" y="0"/>
    </p:cViewPr>
  </p:notesTextViewPr>
  <p:sorterViewPr>
    <p:cViewPr varScale="1">
      <p:scale>
        <a:sx n="100" d="100"/>
        <a:sy n="100" d="100"/>
      </p:scale>
      <p:origin x="0" y="-2784"/>
    </p:cViewPr>
  </p:sorterViewPr>
  <p:notesViewPr>
    <p:cSldViewPr snapToGrid="0">
      <p:cViewPr varScale="1">
        <p:scale>
          <a:sx n="115" d="100"/>
          <a:sy n="115" d="100"/>
        </p:scale>
        <p:origin x="1308" y="102"/>
      </p:cViewPr>
      <p:guideLst/>
    </p:cSldViewPr>
  </p:notes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ra Dirnberger" userId="b2d739ff-cf66-48b6-a997-bf3918425e7a" providerId="ADAL" clId="{C80D4C06-119B-4C31-86C1-25F3FC1034DC}"/>
    <pc:docChg chg="modSld">
      <pc:chgData name="Petra Dirnberger" userId="b2d739ff-cf66-48b6-a997-bf3918425e7a" providerId="ADAL" clId="{C80D4C06-119B-4C31-86C1-25F3FC1034DC}" dt="2026-09-21T12:16:26.533" v="79" actId="13926"/>
      <pc:docMkLst>
        <pc:docMk/>
      </pc:docMkLst>
      <pc:sldChg chg="modSp mod">
        <pc:chgData name="Petra Dirnberger" userId="b2d739ff-cf66-48b6-a997-bf3918425e7a" providerId="ADAL" clId="{C80D4C06-119B-4C31-86C1-25F3FC1034DC}" dt="2026-09-21T12:07:52.032" v="13" actId="20577"/>
        <pc:sldMkLst>
          <pc:docMk/>
          <pc:sldMk cId="4264821762" sldId="33061"/>
        </pc:sldMkLst>
        <pc:spChg chg="mod">
          <ac:chgData name="Petra Dirnberger" userId="b2d739ff-cf66-48b6-a997-bf3918425e7a" providerId="ADAL" clId="{C80D4C06-119B-4C31-86C1-25F3FC1034DC}" dt="2026-09-21T12:07:52.032" v="13" actId="20577"/>
          <ac:spMkLst>
            <pc:docMk/>
            <pc:sldMk cId="4264821762" sldId="33061"/>
            <ac:spMk id="12" creationId="{D02CF6C0-8DDE-0721-7EB7-73CBC3127182}"/>
          </ac:spMkLst>
        </pc:spChg>
      </pc:sldChg>
      <pc:sldChg chg="modSp mod">
        <pc:chgData name="Petra Dirnberger" userId="b2d739ff-cf66-48b6-a997-bf3918425e7a" providerId="ADAL" clId="{C80D4C06-119B-4C31-86C1-25F3FC1034DC}" dt="2026-09-21T12:10:43.140" v="61" actId="20577"/>
        <pc:sldMkLst>
          <pc:docMk/>
          <pc:sldMk cId="3671975296" sldId="33120"/>
        </pc:sldMkLst>
        <pc:spChg chg="mod">
          <ac:chgData name="Petra Dirnberger" userId="b2d739ff-cf66-48b6-a997-bf3918425e7a" providerId="ADAL" clId="{C80D4C06-119B-4C31-86C1-25F3FC1034DC}" dt="2026-09-21T12:10:43.140" v="61" actId="20577"/>
          <ac:spMkLst>
            <pc:docMk/>
            <pc:sldMk cId="3671975296" sldId="33120"/>
            <ac:spMk id="2" creationId="{D37AD36D-9FD8-8EA9-2FB3-DE6A650287F3}"/>
          </ac:spMkLst>
        </pc:spChg>
      </pc:sldChg>
      <pc:sldChg chg="modSp mod">
        <pc:chgData name="Petra Dirnberger" userId="b2d739ff-cf66-48b6-a997-bf3918425e7a" providerId="ADAL" clId="{C80D4C06-119B-4C31-86C1-25F3FC1034DC}" dt="2026-09-21T12:16:17.743" v="78" actId="13926"/>
        <pc:sldMkLst>
          <pc:docMk/>
          <pc:sldMk cId="2514170034" sldId="33123"/>
        </pc:sldMkLst>
        <pc:graphicFrameChg chg="modGraphic">
          <ac:chgData name="Petra Dirnberger" userId="b2d739ff-cf66-48b6-a997-bf3918425e7a" providerId="ADAL" clId="{C80D4C06-119B-4C31-86C1-25F3FC1034DC}" dt="2026-09-21T12:16:17.743" v="78" actId="13926"/>
          <ac:graphicFrameMkLst>
            <pc:docMk/>
            <pc:sldMk cId="2514170034" sldId="33123"/>
            <ac:graphicFrameMk id="7" creationId="{4A684045-9B15-B330-F42E-7F34DE4AECA4}"/>
          </ac:graphicFrameMkLst>
        </pc:graphicFrameChg>
      </pc:sldChg>
      <pc:sldChg chg="modSp mod">
        <pc:chgData name="Petra Dirnberger" userId="b2d739ff-cf66-48b6-a997-bf3918425e7a" providerId="ADAL" clId="{C80D4C06-119B-4C31-86C1-25F3FC1034DC}" dt="2026-09-21T12:16:26.533" v="79" actId="13926"/>
        <pc:sldMkLst>
          <pc:docMk/>
          <pc:sldMk cId="1302945985" sldId="33153"/>
        </pc:sldMkLst>
        <pc:spChg chg="mod">
          <ac:chgData name="Petra Dirnberger" userId="b2d739ff-cf66-48b6-a997-bf3918425e7a" providerId="ADAL" clId="{C80D4C06-119B-4C31-86C1-25F3FC1034DC}" dt="2026-09-21T12:16:26.533" v="79" actId="13926"/>
          <ac:spMkLst>
            <pc:docMk/>
            <pc:sldMk cId="1302945985" sldId="33153"/>
            <ac:spMk id="2" creationId="{84B3A0E2-4D9B-9F9A-8946-598A50F59ECD}"/>
          </ac:spMkLst>
        </pc:spChg>
      </pc:sldChg>
      <pc:sldChg chg="modSp mod">
        <pc:chgData name="Petra Dirnberger" userId="b2d739ff-cf66-48b6-a997-bf3918425e7a" providerId="ADAL" clId="{C80D4C06-119B-4C31-86C1-25F3FC1034DC}" dt="2026-09-21T12:08:10.517" v="19" actId="20577"/>
        <pc:sldMkLst>
          <pc:docMk/>
          <pc:sldMk cId="43700268" sldId="33154"/>
        </pc:sldMkLst>
        <pc:spChg chg="mod">
          <ac:chgData name="Petra Dirnberger" userId="b2d739ff-cf66-48b6-a997-bf3918425e7a" providerId="ADAL" clId="{C80D4C06-119B-4C31-86C1-25F3FC1034DC}" dt="2026-09-21T12:08:10.517" v="19" actId="20577"/>
          <ac:spMkLst>
            <pc:docMk/>
            <pc:sldMk cId="43700268" sldId="33154"/>
            <ac:spMk id="2" creationId="{A2D32BA7-E51F-2423-C140-CDA695AD1AC6}"/>
          </ac:spMkLst>
        </pc:spChg>
      </pc:sldChg>
      <pc:sldChg chg="modSp mod">
        <pc:chgData name="Petra Dirnberger" userId="b2d739ff-cf66-48b6-a997-bf3918425e7a" providerId="ADAL" clId="{C80D4C06-119B-4C31-86C1-25F3FC1034DC}" dt="2026-09-21T12:09:54.845" v="41" actId="20577"/>
        <pc:sldMkLst>
          <pc:docMk/>
          <pc:sldMk cId="1369135153" sldId="33162"/>
        </pc:sldMkLst>
        <pc:spChg chg="mod">
          <ac:chgData name="Petra Dirnberger" userId="b2d739ff-cf66-48b6-a997-bf3918425e7a" providerId="ADAL" clId="{C80D4C06-119B-4C31-86C1-25F3FC1034DC}" dt="2026-09-21T12:09:54.845" v="41" actId="20577"/>
          <ac:spMkLst>
            <pc:docMk/>
            <pc:sldMk cId="1369135153" sldId="33162"/>
            <ac:spMk id="2" creationId="{FDD044D6-CD47-A01F-73FE-D0106FB63CFB}"/>
          </ac:spMkLst>
        </pc:spChg>
      </pc:sldChg>
      <pc:sldChg chg="modSp mod">
        <pc:chgData name="Petra Dirnberger" userId="b2d739ff-cf66-48b6-a997-bf3918425e7a" providerId="ADAL" clId="{C80D4C06-119B-4C31-86C1-25F3FC1034DC}" dt="2026-09-21T12:07:08.862" v="3" actId="20577"/>
        <pc:sldMkLst>
          <pc:docMk/>
          <pc:sldMk cId="541295147" sldId="33203"/>
        </pc:sldMkLst>
        <pc:spChg chg="mod">
          <ac:chgData name="Petra Dirnberger" userId="b2d739ff-cf66-48b6-a997-bf3918425e7a" providerId="ADAL" clId="{C80D4C06-119B-4C31-86C1-25F3FC1034DC}" dt="2026-09-21T12:07:08.862" v="3" actId="20577"/>
          <ac:spMkLst>
            <pc:docMk/>
            <pc:sldMk cId="541295147" sldId="33203"/>
            <ac:spMk id="25" creationId="{DD0AEDD4-BB45-2FA0-E96A-B0DFBF3B7BA2}"/>
          </ac:spMkLst>
        </pc:spChg>
      </pc:sldChg>
      <pc:sldChg chg="modSp mod">
        <pc:chgData name="Petra Dirnberger" userId="b2d739ff-cf66-48b6-a997-bf3918425e7a" providerId="ADAL" clId="{C80D4C06-119B-4C31-86C1-25F3FC1034DC}" dt="2026-09-21T12:12:45.685" v="63" actId="20577"/>
        <pc:sldMkLst>
          <pc:docMk/>
          <pc:sldMk cId="688573074" sldId="33206"/>
        </pc:sldMkLst>
        <pc:spChg chg="mod">
          <ac:chgData name="Petra Dirnberger" userId="b2d739ff-cf66-48b6-a997-bf3918425e7a" providerId="ADAL" clId="{C80D4C06-119B-4C31-86C1-25F3FC1034DC}" dt="2026-09-21T12:12:45.685" v="63" actId="20577"/>
          <ac:spMkLst>
            <pc:docMk/>
            <pc:sldMk cId="688573074" sldId="33206"/>
            <ac:spMk id="9" creationId="{C8AF0226-DB6D-45DC-9745-9A43BDBA481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16AC35-2FE6-A58F-0A08-A249B13265BD}"/>
              </a:ext>
            </a:extLst>
          </p:cNvPr>
          <p:cNvSpPr>
            <a:spLocks noGrp="1"/>
          </p:cNvSpPr>
          <p:nvPr>
            <p:ph type="hdr" sz="quarter"/>
          </p:nvPr>
        </p:nvSpPr>
        <p:spPr>
          <a:xfrm>
            <a:off x="1" y="0"/>
            <a:ext cx="4270587" cy="337470"/>
          </a:xfrm>
          <a:prstGeom prst="rect">
            <a:avLst/>
          </a:prstGeom>
        </p:spPr>
        <p:txBody>
          <a:bodyPr vert="horz" lIns="79542" tIns="39771" rIns="79542" bIns="39771" rtlCol="0"/>
          <a:lstStyle>
            <a:lvl1pPr algn="l">
              <a:defRPr sz="1000"/>
            </a:lvl1pPr>
          </a:lstStyle>
          <a:p>
            <a:endParaRPr lang="de-AT"/>
          </a:p>
        </p:txBody>
      </p:sp>
      <p:sp>
        <p:nvSpPr>
          <p:cNvPr id="3" name="Datumsplatzhalter 2">
            <a:extLst>
              <a:ext uri="{FF2B5EF4-FFF2-40B4-BE49-F238E27FC236}">
                <a16:creationId xmlns:a16="http://schemas.microsoft.com/office/drawing/2014/main" id="{BDFEA1E2-DCFF-E00F-6838-7C53D1807E9A}"/>
              </a:ext>
            </a:extLst>
          </p:cNvPr>
          <p:cNvSpPr>
            <a:spLocks noGrp="1"/>
          </p:cNvSpPr>
          <p:nvPr>
            <p:ph type="dt" sz="quarter" idx="1"/>
          </p:nvPr>
        </p:nvSpPr>
        <p:spPr>
          <a:xfrm>
            <a:off x="5582047" y="0"/>
            <a:ext cx="4270587" cy="337470"/>
          </a:xfrm>
          <a:prstGeom prst="rect">
            <a:avLst/>
          </a:prstGeom>
        </p:spPr>
        <p:txBody>
          <a:bodyPr vert="horz" lIns="79542" tIns="39771" rIns="79542" bIns="39771" rtlCol="0"/>
          <a:lstStyle>
            <a:lvl1pPr algn="r">
              <a:defRPr sz="1000"/>
            </a:lvl1pPr>
          </a:lstStyle>
          <a:p>
            <a:fld id="{FAF38B43-5701-44FB-984C-0AB9BA98545C}" type="datetimeFigureOut">
              <a:rPr lang="de-AT" smtClean="0"/>
              <a:t>28.09.2026</a:t>
            </a:fld>
            <a:endParaRPr lang="de-AT"/>
          </a:p>
        </p:txBody>
      </p:sp>
      <p:sp>
        <p:nvSpPr>
          <p:cNvPr id="4" name="Fußzeilenplatzhalter 3">
            <a:extLst>
              <a:ext uri="{FF2B5EF4-FFF2-40B4-BE49-F238E27FC236}">
                <a16:creationId xmlns:a16="http://schemas.microsoft.com/office/drawing/2014/main" id="{6F044BA8-9F7F-8F37-A016-FEF817F526C2}"/>
              </a:ext>
            </a:extLst>
          </p:cNvPr>
          <p:cNvSpPr>
            <a:spLocks noGrp="1"/>
          </p:cNvSpPr>
          <p:nvPr>
            <p:ph type="ftr" sz="quarter" idx="2"/>
          </p:nvPr>
        </p:nvSpPr>
        <p:spPr>
          <a:xfrm>
            <a:off x="1" y="6380831"/>
            <a:ext cx="4270587" cy="337469"/>
          </a:xfrm>
          <a:prstGeom prst="rect">
            <a:avLst/>
          </a:prstGeom>
        </p:spPr>
        <p:txBody>
          <a:bodyPr vert="horz" lIns="79542" tIns="39771" rIns="79542" bIns="39771" rtlCol="0" anchor="b"/>
          <a:lstStyle>
            <a:lvl1pPr algn="l">
              <a:defRPr sz="1000"/>
            </a:lvl1pPr>
          </a:lstStyle>
          <a:p>
            <a:endParaRPr lang="de-AT"/>
          </a:p>
        </p:txBody>
      </p:sp>
      <p:sp>
        <p:nvSpPr>
          <p:cNvPr id="5" name="Foliennummernplatzhalter 4">
            <a:extLst>
              <a:ext uri="{FF2B5EF4-FFF2-40B4-BE49-F238E27FC236}">
                <a16:creationId xmlns:a16="http://schemas.microsoft.com/office/drawing/2014/main" id="{CB398000-9F28-C3FC-7179-5E881BF13010}"/>
              </a:ext>
            </a:extLst>
          </p:cNvPr>
          <p:cNvSpPr>
            <a:spLocks noGrp="1"/>
          </p:cNvSpPr>
          <p:nvPr>
            <p:ph type="sldNum" sz="quarter" idx="3"/>
          </p:nvPr>
        </p:nvSpPr>
        <p:spPr>
          <a:xfrm>
            <a:off x="5582047" y="6380831"/>
            <a:ext cx="4270587" cy="337469"/>
          </a:xfrm>
          <a:prstGeom prst="rect">
            <a:avLst/>
          </a:prstGeom>
        </p:spPr>
        <p:txBody>
          <a:bodyPr vert="horz" lIns="79542" tIns="39771" rIns="79542" bIns="39771" rtlCol="0" anchor="b"/>
          <a:lstStyle>
            <a:lvl1pPr algn="r">
              <a:defRPr sz="1000"/>
            </a:lvl1pPr>
          </a:lstStyle>
          <a:p>
            <a:fld id="{B1585406-F073-4BFD-A203-EE259ECA8834}" type="slidenum">
              <a:rPr lang="de-AT" smtClean="0"/>
              <a:t>‹Nr.›</a:t>
            </a:fld>
            <a:endParaRPr lang="de-AT"/>
          </a:p>
        </p:txBody>
      </p:sp>
    </p:spTree>
    <p:extLst>
      <p:ext uri="{BB962C8B-B14F-4D97-AF65-F5344CB8AC3E}">
        <p14:creationId xmlns:p14="http://schemas.microsoft.com/office/powerpoint/2010/main" val="3479269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2" y="0"/>
            <a:ext cx="4270587" cy="337470"/>
          </a:xfrm>
          <a:prstGeom prst="rect">
            <a:avLst/>
          </a:prstGeom>
        </p:spPr>
        <p:txBody>
          <a:bodyPr vert="horz" lIns="79536" tIns="39767" rIns="79536" bIns="39767" rtlCol="0"/>
          <a:lstStyle>
            <a:lvl1pPr algn="l">
              <a:defRPr sz="1000"/>
            </a:lvl1pPr>
          </a:lstStyle>
          <a:p>
            <a:endParaRPr lang="de-DE"/>
          </a:p>
        </p:txBody>
      </p:sp>
      <p:sp>
        <p:nvSpPr>
          <p:cNvPr id="3" name="Datumsplatzhalter 2"/>
          <p:cNvSpPr>
            <a:spLocks noGrp="1"/>
          </p:cNvSpPr>
          <p:nvPr>
            <p:ph type="dt" idx="1"/>
          </p:nvPr>
        </p:nvSpPr>
        <p:spPr>
          <a:xfrm>
            <a:off x="5582048" y="0"/>
            <a:ext cx="4270587" cy="337470"/>
          </a:xfrm>
          <a:prstGeom prst="rect">
            <a:avLst/>
          </a:prstGeom>
        </p:spPr>
        <p:txBody>
          <a:bodyPr vert="horz" lIns="79536" tIns="39767" rIns="79536" bIns="39767" rtlCol="0"/>
          <a:lstStyle>
            <a:lvl1pPr algn="r">
              <a:defRPr sz="1000"/>
            </a:lvl1pPr>
          </a:lstStyle>
          <a:p>
            <a:fld id="{CDFFA6BC-7BC3-7F43-9049-739E0A2308F4}" type="datetimeFigureOut">
              <a:rPr lang="de-DE" smtClean="0"/>
              <a:t>28.09.2026</a:t>
            </a:fld>
            <a:endParaRPr lang="de-DE"/>
          </a:p>
        </p:txBody>
      </p:sp>
      <p:sp>
        <p:nvSpPr>
          <p:cNvPr id="4" name="Folienbildplatzhalter 3"/>
          <p:cNvSpPr>
            <a:spLocks noGrp="1" noRot="1" noChangeAspect="1"/>
          </p:cNvSpPr>
          <p:nvPr>
            <p:ph type="sldImg" idx="2"/>
          </p:nvPr>
        </p:nvSpPr>
        <p:spPr>
          <a:xfrm>
            <a:off x="2911475" y="839788"/>
            <a:ext cx="4032250" cy="2268537"/>
          </a:xfrm>
          <a:prstGeom prst="rect">
            <a:avLst/>
          </a:prstGeom>
          <a:noFill/>
          <a:ln w="12700">
            <a:solidFill>
              <a:prstClr val="black"/>
            </a:solidFill>
          </a:ln>
        </p:spPr>
        <p:txBody>
          <a:bodyPr vert="horz" lIns="79536" tIns="39767" rIns="79536" bIns="39767" rtlCol="0" anchor="ctr"/>
          <a:lstStyle/>
          <a:p>
            <a:endParaRPr lang="de-DE"/>
          </a:p>
        </p:txBody>
      </p:sp>
      <p:sp>
        <p:nvSpPr>
          <p:cNvPr id="5" name="Notizenplatzhalter 4"/>
          <p:cNvSpPr>
            <a:spLocks noGrp="1"/>
          </p:cNvSpPr>
          <p:nvPr>
            <p:ph type="body" sz="quarter" idx="3"/>
          </p:nvPr>
        </p:nvSpPr>
        <p:spPr>
          <a:xfrm>
            <a:off x="985521" y="3233182"/>
            <a:ext cx="7884160" cy="2645331"/>
          </a:xfrm>
          <a:prstGeom prst="rect">
            <a:avLst/>
          </a:prstGeom>
        </p:spPr>
        <p:txBody>
          <a:bodyPr vert="horz" lIns="79536" tIns="39767" rIns="79536" bIns="39767"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2" y="6380832"/>
            <a:ext cx="4270587" cy="337469"/>
          </a:xfrm>
          <a:prstGeom prst="rect">
            <a:avLst/>
          </a:prstGeom>
        </p:spPr>
        <p:txBody>
          <a:bodyPr vert="horz" lIns="79536" tIns="39767" rIns="79536" bIns="39767" rtlCol="0" anchor="b"/>
          <a:lstStyle>
            <a:lvl1pPr algn="l">
              <a:defRPr sz="1000"/>
            </a:lvl1pPr>
          </a:lstStyle>
          <a:p>
            <a:endParaRPr lang="de-DE"/>
          </a:p>
        </p:txBody>
      </p:sp>
      <p:sp>
        <p:nvSpPr>
          <p:cNvPr id="7" name="Foliennummernplatzhalter 6"/>
          <p:cNvSpPr>
            <a:spLocks noGrp="1"/>
          </p:cNvSpPr>
          <p:nvPr>
            <p:ph type="sldNum" sz="quarter" idx="5"/>
          </p:nvPr>
        </p:nvSpPr>
        <p:spPr>
          <a:xfrm>
            <a:off x="5582048" y="6380832"/>
            <a:ext cx="4270587" cy="337469"/>
          </a:xfrm>
          <a:prstGeom prst="rect">
            <a:avLst/>
          </a:prstGeom>
        </p:spPr>
        <p:txBody>
          <a:bodyPr vert="horz" lIns="79536" tIns="39767" rIns="79536" bIns="39767" rtlCol="0" anchor="b"/>
          <a:lstStyle>
            <a:lvl1pPr algn="r">
              <a:defRPr sz="1000"/>
            </a:lvl1pPr>
          </a:lstStyle>
          <a:p>
            <a:fld id="{DBB23806-7ABF-CC4F-930A-F266437FA665}" type="slidenum">
              <a:rPr lang="de-DE" smtClean="0"/>
              <a:t>‹Nr.›</a:t>
            </a:fld>
            <a:endParaRPr lang="de-DE"/>
          </a:p>
        </p:txBody>
      </p:sp>
    </p:spTree>
    <p:extLst>
      <p:ext uri="{BB962C8B-B14F-4D97-AF65-F5344CB8AC3E}">
        <p14:creationId xmlns:p14="http://schemas.microsoft.com/office/powerpoint/2010/main" val="1675432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defTabSz="795419" rtl="0">
              <a:defRPr/>
            </a:pPr>
            <a:fld id="{DBB23806-7ABF-CC4F-930A-F266437FA665}" type="slidenum">
              <a:rPr lang="de-DE">
                <a:latin typeface="Calibri" panose="020F0502020204030204"/>
                <a:ea typeface="+mn-ea"/>
                <a:cs typeface="+mn-cs"/>
              </a:rPr>
              <a:pPr defTabSz="795419" rtl="0">
                <a:defRPr/>
              </a:pPr>
              <a:t>2</a:t>
            </a:fld>
            <a:endParaRPr lang="de-DE">
              <a:latin typeface="Calibri" panose="020F0502020204030204"/>
              <a:ea typeface="+mn-ea"/>
              <a:cs typeface="+mn-cs"/>
            </a:endParaRPr>
          </a:p>
        </p:txBody>
      </p:sp>
    </p:spTree>
    <p:extLst>
      <p:ext uri="{BB962C8B-B14F-4D97-AF65-F5344CB8AC3E}">
        <p14:creationId xmlns:p14="http://schemas.microsoft.com/office/powerpoint/2010/main" val="4086511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6</a:t>
            </a:fld>
            <a:endParaRPr lang="de-DE"/>
          </a:p>
        </p:txBody>
      </p:sp>
    </p:spTree>
    <p:extLst>
      <p:ext uri="{BB962C8B-B14F-4D97-AF65-F5344CB8AC3E}">
        <p14:creationId xmlns:p14="http://schemas.microsoft.com/office/powerpoint/2010/main" val="2198735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7</a:t>
            </a:fld>
            <a:endParaRPr lang="de-DE"/>
          </a:p>
        </p:txBody>
      </p:sp>
    </p:spTree>
    <p:extLst>
      <p:ext uri="{BB962C8B-B14F-4D97-AF65-F5344CB8AC3E}">
        <p14:creationId xmlns:p14="http://schemas.microsoft.com/office/powerpoint/2010/main" val="522877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9</a:t>
            </a:fld>
            <a:endParaRPr lang="de-DE"/>
          </a:p>
        </p:txBody>
      </p:sp>
    </p:spTree>
    <p:extLst>
      <p:ext uri="{BB962C8B-B14F-4D97-AF65-F5344CB8AC3E}">
        <p14:creationId xmlns:p14="http://schemas.microsoft.com/office/powerpoint/2010/main" val="1416612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10</a:t>
            </a:fld>
            <a:endParaRPr lang="de-DE"/>
          </a:p>
        </p:txBody>
      </p:sp>
    </p:spTree>
    <p:extLst>
      <p:ext uri="{BB962C8B-B14F-4D97-AF65-F5344CB8AC3E}">
        <p14:creationId xmlns:p14="http://schemas.microsoft.com/office/powerpoint/2010/main" val="2003928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11</a:t>
            </a:fld>
            <a:endParaRPr lang="de-DE"/>
          </a:p>
        </p:txBody>
      </p:sp>
    </p:spTree>
    <p:extLst>
      <p:ext uri="{BB962C8B-B14F-4D97-AF65-F5344CB8AC3E}">
        <p14:creationId xmlns:p14="http://schemas.microsoft.com/office/powerpoint/2010/main" val="4077945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13</a:t>
            </a:fld>
            <a:endParaRPr lang="de-DE"/>
          </a:p>
        </p:txBody>
      </p:sp>
    </p:spTree>
    <p:extLst>
      <p:ext uri="{BB962C8B-B14F-4D97-AF65-F5344CB8AC3E}">
        <p14:creationId xmlns:p14="http://schemas.microsoft.com/office/powerpoint/2010/main" val="3395791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14</a:t>
            </a:fld>
            <a:endParaRPr lang="de-DE"/>
          </a:p>
        </p:txBody>
      </p:sp>
    </p:spTree>
    <p:extLst>
      <p:ext uri="{BB962C8B-B14F-4D97-AF65-F5344CB8AC3E}">
        <p14:creationId xmlns:p14="http://schemas.microsoft.com/office/powerpoint/2010/main" val="1674048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15</a:t>
            </a:fld>
            <a:endParaRPr lang="de-DE"/>
          </a:p>
        </p:txBody>
      </p:sp>
    </p:spTree>
    <p:extLst>
      <p:ext uri="{BB962C8B-B14F-4D97-AF65-F5344CB8AC3E}">
        <p14:creationId xmlns:p14="http://schemas.microsoft.com/office/powerpoint/2010/main" val="1623500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16</a:t>
            </a:fld>
            <a:endParaRPr lang="de-DE"/>
          </a:p>
        </p:txBody>
      </p:sp>
    </p:spTree>
    <p:extLst>
      <p:ext uri="{BB962C8B-B14F-4D97-AF65-F5344CB8AC3E}">
        <p14:creationId xmlns:p14="http://schemas.microsoft.com/office/powerpoint/2010/main" val="2344927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9132C-54D6-B1CA-C119-0BC47FE503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6083780-6F70-4279-A9DA-05233C216F4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80598DB-7E28-3806-9079-BD6455E663DB}"/>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A7F53F9-D26B-1175-ABBE-7F4F668D9DDA}"/>
              </a:ext>
            </a:extLst>
          </p:cNvPr>
          <p:cNvSpPr>
            <a:spLocks noGrp="1"/>
          </p:cNvSpPr>
          <p:nvPr>
            <p:ph type="sldNum" sz="quarter" idx="5"/>
          </p:nvPr>
        </p:nvSpPr>
        <p:spPr/>
        <p:txBody>
          <a:bodyPr/>
          <a:lstStyle/>
          <a:p>
            <a:fld id="{DBB23806-7ABF-CC4F-930A-F266437FA665}" type="slidenum">
              <a:rPr lang="de-DE" smtClean="0"/>
              <a:t>17</a:t>
            </a:fld>
            <a:endParaRPr lang="de-DE"/>
          </a:p>
        </p:txBody>
      </p:sp>
    </p:spTree>
    <p:extLst>
      <p:ext uri="{BB962C8B-B14F-4D97-AF65-F5344CB8AC3E}">
        <p14:creationId xmlns:p14="http://schemas.microsoft.com/office/powerpoint/2010/main" val="3357461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4227E-D5D0-065C-35B3-63607526E08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2EB762E-2027-F239-B7EF-3EF5C065AD8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81875FE-70FC-7AE0-A8FA-06D566E26166}"/>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33024492-A8D4-3611-97EF-AABE0505DCED}"/>
              </a:ext>
            </a:extLst>
          </p:cNvPr>
          <p:cNvSpPr>
            <a:spLocks noGrp="1"/>
          </p:cNvSpPr>
          <p:nvPr>
            <p:ph type="sldNum" sz="quarter" idx="5"/>
          </p:nvPr>
        </p:nvSpPr>
        <p:spPr/>
        <p:txBody>
          <a:bodyPr/>
          <a:lstStyle/>
          <a:p>
            <a:fld id="{DBB23806-7ABF-CC4F-930A-F266437FA665}" type="slidenum">
              <a:rPr lang="de-DE" smtClean="0"/>
              <a:t>18</a:t>
            </a:fld>
            <a:endParaRPr lang="de-DE"/>
          </a:p>
        </p:txBody>
      </p:sp>
    </p:spTree>
    <p:extLst>
      <p:ext uri="{BB962C8B-B14F-4D97-AF65-F5344CB8AC3E}">
        <p14:creationId xmlns:p14="http://schemas.microsoft.com/office/powerpoint/2010/main" val="593578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CB6F0-4B81-9E60-3C20-902C5A41257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0D7E781-9929-06BE-52E4-0B16267CE23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808084D-90F7-0469-6995-52854D0BF6EC}"/>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D7E00586-F6B6-4BC4-CA0B-32A6183B861A}"/>
              </a:ext>
            </a:extLst>
          </p:cNvPr>
          <p:cNvSpPr>
            <a:spLocks noGrp="1"/>
          </p:cNvSpPr>
          <p:nvPr>
            <p:ph type="sldNum" sz="quarter" idx="5"/>
          </p:nvPr>
        </p:nvSpPr>
        <p:spPr/>
        <p:txBody>
          <a:bodyPr/>
          <a:lstStyle/>
          <a:p>
            <a:fld id="{DBB23806-7ABF-CC4F-930A-F266437FA665}" type="slidenum">
              <a:rPr lang="de-DE" smtClean="0"/>
              <a:t>19</a:t>
            </a:fld>
            <a:endParaRPr lang="de-DE"/>
          </a:p>
        </p:txBody>
      </p:sp>
    </p:spTree>
    <p:extLst>
      <p:ext uri="{BB962C8B-B14F-4D97-AF65-F5344CB8AC3E}">
        <p14:creationId xmlns:p14="http://schemas.microsoft.com/office/powerpoint/2010/main" val="2917374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pPr defTabSz="795419">
              <a:defRPr/>
            </a:pPr>
            <a:fld id="{DBB23806-7ABF-CC4F-930A-F266437FA665}" type="slidenum">
              <a:rPr lang="de-DE"/>
              <a:pPr defTabSz="795419">
                <a:defRPr/>
              </a:pPr>
              <a:t>20</a:t>
            </a:fld>
            <a:endParaRPr lang="de-DE"/>
          </a:p>
        </p:txBody>
      </p:sp>
    </p:spTree>
    <p:extLst>
      <p:ext uri="{BB962C8B-B14F-4D97-AF65-F5344CB8AC3E}">
        <p14:creationId xmlns:p14="http://schemas.microsoft.com/office/powerpoint/2010/main" val="3066851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DBB23806-7ABF-CC4F-930A-F266437FA665}" type="slidenum">
              <a:rPr lang="de-DE" smtClean="0"/>
              <a:t>22</a:t>
            </a:fld>
            <a:endParaRPr lang="de-DE"/>
          </a:p>
        </p:txBody>
      </p:sp>
    </p:spTree>
    <p:extLst>
      <p:ext uri="{BB962C8B-B14F-4D97-AF65-F5344CB8AC3E}">
        <p14:creationId xmlns:p14="http://schemas.microsoft.com/office/powerpoint/2010/main" val="767737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FBDBD-DBF3-AB20-614C-440A6DC41D4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41F555D-3D31-385F-4E4D-FE898C5724F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CB72979-FDB9-5B0F-C49F-AAE429B7393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4AAABD5C-2BB2-FBE5-19A7-07D7D8FC2C8C}"/>
              </a:ext>
            </a:extLst>
          </p:cNvPr>
          <p:cNvSpPr>
            <a:spLocks noGrp="1"/>
          </p:cNvSpPr>
          <p:nvPr>
            <p:ph type="sldNum" sz="quarter" idx="5"/>
          </p:nvPr>
        </p:nvSpPr>
        <p:spPr/>
        <p:txBody>
          <a:bodyPr/>
          <a:lstStyle/>
          <a:p>
            <a:fld id="{DBB23806-7ABF-CC4F-930A-F266437FA665}" type="slidenum">
              <a:rPr lang="de-DE" smtClean="0"/>
              <a:t>23</a:t>
            </a:fld>
            <a:endParaRPr lang="de-DE"/>
          </a:p>
        </p:txBody>
      </p:sp>
    </p:spTree>
    <p:extLst>
      <p:ext uri="{BB962C8B-B14F-4D97-AF65-F5344CB8AC3E}">
        <p14:creationId xmlns:p14="http://schemas.microsoft.com/office/powerpoint/2010/main" val="512989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0B309-FF2B-0A2C-D3B1-B6DDA274E53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5DDE350-C1B6-86CF-AD35-B60FC3CAAC1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CF106E7-0BD9-A688-6B1D-8B90B09CF262}"/>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A3F1C157-45B1-F16C-215D-4890ADBC0655}"/>
              </a:ext>
            </a:extLst>
          </p:cNvPr>
          <p:cNvSpPr>
            <a:spLocks noGrp="1"/>
          </p:cNvSpPr>
          <p:nvPr>
            <p:ph type="sldNum" sz="quarter" idx="5"/>
          </p:nvPr>
        </p:nvSpPr>
        <p:spPr/>
        <p:txBody>
          <a:bodyPr/>
          <a:lstStyle/>
          <a:p>
            <a:fld id="{DBB23806-7ABF-CC4F-930A-F266437FA665}" type="slidenum">
              <a:rPr lang="de-DE" smtClean="0"/>
              <a:t>24</a:t>
            </a:fld>
            <a:endParaRPr lang="de-DE"/>
          </a:p>
        </p:txBody>
      </p:sp>
    </p:spTree>
    <p:extLst>
      <p:ext uri="{BB962C8B-B14F-4D97-AF65-F5344CB8AC3E}">
        <p14:creationId xmlns:p14="http://schemas.microsoft.com/office/powerpoint/2010/main" val="2180689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E0AAA-4905-6E4B-DBF7-547E39BB4AE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00CB92-200A-AA6C-3919-C0228D9BD1D7}"/>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CEA2FE1-D90E-2019-9B36-CFD6A3A1FE12}"/>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8E67D276-4F01-41E2-F40D-0B60A9013F97}"/>
              </a:ext>
            </a:extLst>
          </p:cNvPr>
          <p:cNvSpPr>
            <a:spLocks noGrp="1"/>
          </p:cNvSpPr>
          <p:nvPr>
            <p:ph type="sldNum" sz="quarter" idx="5"/>
          </p:nvPr>
        </p:nvSpPr>
        <p:spPr/>
        <p:txBody>
          <a:bodyPr/>
          <a:lstStyle/>
          <a:p>
            <a:fld id="{DBB23806-7ABF-CC4F-930A-F266437FA665}" type="slidenum">
              <a:rPr lang="de-DE" smtClean="0"/>
              <a:t>25</a:t>
            </a:fld>
            <a:endParaRPr lang="de-DE"/>
          </a:p>
        </p:txBody>
      </p:sp>
    </p:spTree>
    <p:extLst>
      <p:ext uri="{BB962C8B-B14F-4D97-AF65-F5344CB8AC3E}">
        <p14:creationId xmlns:p14="http://schemas.microsoft.com/office/powerpoint/2010/main" val="3030265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AA2DF-FC90-2EE6-EB73-F61DA9460C1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39A4176-E84D-4C96-9D9C-8034E7D1184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ACA7210-3653-2EB8-0D74-3831750C8F2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DA061EA2-AEE8-238F-90D4-0C4DBE5FF51B}"/>
              </a:ext>
            </a:extLst>
          </p:cNvPr>
          <p:cNvSpPr>
            <a:spLocks noGrp="1"/>
          </p:cNvSpPr>
          <p:nvPr>
            <p:ph type="sldNum" sz="quarter" idx="5"/>
          </p:nvPr>
        </p:nvSpPr>
        <p:spPr/>
        <p:txBody>
          <a:bodyPr/>
          <a:lstStyle/>
          <a:p>
            <a:fld id="{DBB23806-7ABF-CC4F-930A-F266437FA665}" type="slidenum">
              <a:rPr lang="de-DE" smtClean="0"/>
              <a:t>27</a:t>
            </a:fld>
            <a:endParaRPr lang="de-DE"/>
          </a:p>
        </p:txBody>
      </p:sp>
    </p:spTree>
    <p:extLst>
      <p:ext uri="{BB962C8B-B14F-4D97-AF65-F5344CB8AC3E}">
        <p14:creationId xmlns:p14="http://schemas.microsoft.com/office/powerpoint/2010/main" val="3286229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639B8-BA78-1302-6885-9846F98218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5186B1E-3421-C5D1-D7E9-F95E2B86658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44AEE6B-E33A-D3AB-038C-1E32657DE59A}"/>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1693D432-062A-1781-7BE6-ED8722B6D263}"/>
              </a:ext>
            </a:extLst>
          </p:cNvPr>
          <p:cNvSpPr>
            <a:spLocks noGrp="1"/>
          </p:cNvSpPr>
          <p:nvPr>
            <p:ph type="sldNum" sz="quarter" idx="5"/>
          </p:nvPr>
        </p:nvSpPr>
        <p:spPr/>
        <p:txBody>
          <a:bodyPr/>
          <a:lstStyle/>
          <a:p>
            <a:fld id="{DBB23806-7ABF-CC4F-930A-F266437FA665}" type="slidenum">
              <a:rPr lang="de-DE" smtClean="0"/>
              <a:t>28</a:t>
            </a:fld>
            <a:endParaRPr lang="de-DE"/>
          </a:p>
        </p:txBody>
      </p:sp>
    </p:spTree>
    <p:extLst>
      <p:ext uri="{BB962C8B-B14F-4D97-AF65-F5344CB8AC3E}">
        <p14:creationId xmlns:p14="http://schemas.microsoft.com/office/powerpoint/2010/main" val="27743955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D3697-7C62-8D11-F267-1C7D936BE6B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F94FD65-2F8D-4CCF-0CF8-98E9590C33C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CFDDBD8-0980-7CC7-4126-0FF6C159E15D}"/>
              </a:ext>
            </a:extLst>
          </p:cNvPr>
          <p:cNvSpPr>
            <a:spLocks noGrp="1"/>
          </p:cNvSpPr>
          <p:nvPr>
            <p:ph type="body" idx="1"/>
          </p:nvPr>
        </p:nvSpPr>
        <p:spPr/>
        <p:txBody>
          <a:bodyPr/>
          <a:lstStyle/>
          <a:p>
            <a:endParaRPr lang="de-AT" dirty="0"/>
          </a:p>
        </p:txBody>
      </p:sp>
      <p:sp>
        <p:nvSpPr>
          <p:cNvPr id="4" name="Foliennummernplatzhalter 3">
            <a:extLst>
              <a:ext uri="{FF2B5EF4-FFF2-40B4-BE49-F238E27FC236}">
                <a16:creationId xmlns:a16="http://schemas.microsoft.com/office/drawing/2014/main" id="{C8850D51-3063-1EA1-6F17-45AD6CBCE244}"/>
              </a:ext>
            </a:extLst>
          </p:cNvPr>
          <p:cNvSpPr>
            <a:spLocks noGrp="1"/>
          </p:cNvSpPr>
          <p:nvPr>
            <p:ph type="sldNum" sz="quarter" idx="5"/>
          </p:nvPr>
        </p:nvSpPr>
        <p:spPr/>
        <p:txBody>
          <a:bodyPr/>
          <a:lstStyle/>
          <a:p>
            <a:fld id="{DBB23806-7ABF-CC4F-930A-F266437FA665}" type="slidenum">
              <a:rPr lang="de-DE" smtClean="0"/>
              <a:t>29</a:t>
            </a:fld>
            <a:endParaRPr lang="de-DE"/>
          </a:p>
        </p:txBody>
      </p:sp>
    </p:spTree>
    <p:extLst>
      <p:ext uri="{BB962C8B-B14F-4D97-AF65-F5344CB8AC3E}">
        <p14:creationId xmlns:p14="http://schemas.microsoft.com/office/powerpoint/2010/main" val="2958005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ere-Folie_nur-Titel">
    <p:spTree>
      <p:nvGrpSpPr>
        <p:cNvPr id="1" name=""/>
        <p:cNvGrpSpPr/>
        <p:nvPr/>
      </p:nvGrpSpPr>
      <p:grpSpPr>
        <a:xfrm>
          <a:off x="0" y="0"/>
          <a:ext cx="0" cy="0"/>
          <a:chOff x="0" y="0"/>
          <a:chExt cx="0" cy="0"/>
        </a:xfrm>
      </p:grpSpPr>
      <p:sp>
        <p:nvSpPr>
          <p:cNvPr id="12" name="Titel 11"/>
          <p:cNvSpPr>
            <a:spLocks noGrp="1"/>
          </p:cNvSpPr>
          <p:nvPr>
            <p:ph type="title"/>
          </p:nvPr>
        </p:nvSpPr>
        <p:spPr>
          <a:xfrm>
            <a:off x="331200" y="72000"/>
            <a:ext cx="11160000" cy="604800"/>
          </a:xfrm>
          <a:prstGeom prst="rect">
            <a:avLst/>
          </a:prstGeom>
        </p:spPr>
        <p:txBody>
          <a:bodyPr vert="horz" wrap="square" lIns="36000" tIns="0" rIns="36000" bIns="0" rtlCol="0" anchor="b" anchorCtr="0">
            <a:noAutofit/>
          </a:bodyPr>
          <a:lstStyle>
            <a:lvl1pPr>
              <a:defRPr lang="de-AT" sz="2400" b="1" dirty="0">
                <a:latin typeface="+mn-lt"/>
                <a:ea typeface="+mn-ea"/>
                <a:cs typeface="+mn-cs"/>
              </a:defRPr>
            </a:lvl1pPr>
          </a:lstStyle>
          <a:p>
            <a:pPr marL="0" lvl="0" indent="0">
              <a:lnSpc>
                <a:spcPct val="100000"/>
              </a:lnSpc>
              <a:spcBef>
                <a:spcPts val="600"/>
              </a:spcBef>
              <a:spcAft>
                <a:spcPts val="600"/>
              </a:spcAft>
              <a:buFont typeface="+mj-lt"/>
            </a:pPr>
            <a:r>
              <a:rPr lang="de-DE" dirty="0"/>
              <a:t>Titelmasterformat durch Klicken bearbeiten</a:t>
            </a:r>
            <a:endParaRPr lang="de-AT" dirty="0"/>
          </a:p>
        </p:txBody>
      </p:sp>
      <p:sp>
        <p:nvSpPr>
          <p:cNvPr id="11" name="Textplatzhalter 2"/>
          <p:cNvSpPr>
            <a:spLocks noGrp="1"/>
          </p:cNvSpPr>
          <p:nvPr>
            <p:ph type="body" sz="quarter" idx="13" hasCustomPrompt="1"/>
          </p:nvPr>
        </p:nvSpPr>
        <p:spPr>
          <a:xfrm>
            <a:off x="3589200" y="6588000"/>
            <a:ext cx="1580400" cy="86400"/>
          </a:xfrm>
          <a:prstGeom prst="rect">
            <a:avLst/>
          </a:prstGeom>
        </p:spPr>
        <p:txBody>
          <a:bodyPr lIns="0" tIns="0" rIns="0" bIns="0"/>
          <a:lstStyle>
            <a:lvl1pPr marL="0" indent="0" eaLnBrk="1" fontAlgn="b" hangingPunct="1">
              <a:buNone/>
              <a:defRPr sz="500" baseline="0">
                <a:solidFill>
                  <a:schemeClr val="tx1"/>
                </a:solidFill>
                <a:latin typeface="+mn-lt"/>
              </a:defRPr>
            </a:lvl1pPr>
          </a:lstStyle>
          <a:p>
            <a:pPr lvl="0"/>
            <a:r>
              <a:rPr lang="de-DE" dirty="0"/>
              <a:t>durch Klicken bearbeiten</a:t>
            </a:r>
          </a:p>
        </p:txBody>
      </p:sp>
      <p:sp>
        <p:nvSpPr>
          <p:cNvPr id="13" name="Textplatzhalter 2"/>
          <p:cNvSpPr>
            <a:spLocks noGrp="1"/>
          </p:cNvSpPr>
          <p:nvPr>
            <p:ph type="body" sz="quarter" idx="14" hasCustomPrompt="1"/>
          </p:nvPr>
        </p:nvSpPr>
        <p:spPr>
          <a:xfrm>
            <a:off x="349200" y="6588000"/>
            <a:ext cx="2340000" cy="165600"/>
          </a:xfrm>
          <a:prstGeom prst="rect">
            <a:avLst/>
          </a:prstGeom>
        </p:spPr>
        <p:txBody>
          <a:bodyPr lIns="0" tIns="0" rIns="0" bIns="0"/>
          <a:lstStyle>
            <a:lvl1pPr marL="0" indent="0">
              <a:spcBef>
                <a:spcPts val="0"/>
              </a:spcBef>
              <a:buNone/>
              <a:defRPr sz="500" baseline="0">
                <a:solidFill>
                  <a:schemeClr val="tx1"/>
                </a:solidFill>
              </a:defRPr>
            </a:lvl1pPr>
          </a:lstStyle>
          <a:p>
            <a:pPr lvl="0"/>
            <a:r>
              <a:rPr lang="de-DE" dirty="0"/>
              <a:t>Basis durch Klicken bearbeiten</a:t>
            </a:r>
          </a:p>
        </p:txBody>
      </p:sp>
    </p:spTree>
    <p:extLst>
      <p:ext uri="{BB962C8B-B14F-4D97-AF65-F5344CB8AC3E}">
        <p14:creationId xmlns:p14="http://schemas.microsoft.com/office/powerpoint/2010/main" val="230633187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329317" y="808886"/>
            <a:ext cx="11520000" cy="755650"/>
          </a:xfrm>
          <a:prstGeom prst="rect">
            <a:avLst/>
          </a:prstGeom>
        </p:spPr>
        <p:txBody>
          <a:bodyPr lIns="36000" rIns="36000"/>
          <a:lstStyle>
            <a:lvl1pPr>
              <a:defRPr sz="1200" b="0"/>
            </a:lvl1pPr>
          </a:lstStyle>
          <a:p>
            <a:r>
              <a:rPr lang="en-GB" dirty="0"/>
              <a:t>Agenda</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p:nvPr>
        </p:nvSpPr>
        <p:spPr>
          <a:xfrm>
            <a:off x="329318" y="33900"/>
            <a:ext cx="11160000" cy="756000"/>
          </a:xfrm>
          <a:prstGeom prst="rect">
            <a:avLst/>
          </a:prstGeom>
        </p:spPr>
        <p:txBody>
          <a:bodyPr vert="horz" wrap="square" lIns="36000" tIns="0" rIns="36000" bIns="0" rtlCol="0" anchor="b" anchorCtr="0">
            <a:noAutofit/>
          </a:bodyPr>
          <a:lstStyle>
            <a:lvl1pPr marL="0" indent="0">
              <a:lnSpc>
                <a:spcPts val="2600"/>
              </a:lnSpc>
              <a:buNone/>
              <a:defRPr lang="de-DE" sz="2400" b="1" cap="none" spc="50" baseline="0" dirty="0">
                <a:solidFill>
                  <a:schemeClr val="tx1"/>
                </a:solidFill>
                <a:latin typeface="+mn-lt"/>
              </a:defRPr>
            </a:lvl1pPr>
          </a:lstStyle>
          <a:p>
            <a:pPr marL="177800" lvl="0" indent="-177800">
              <a:spcAft>
                <a:spcPts val="0"/>
              </a:spcAft>
            </a:pPr>
            <a:endParaRPr lang="de-AT" dirty="0"/>
          </a:p>
        </p:txBody>
      </p:sp>
      <p:sp>
        <p:nvSpPr>
          <p:cNvPr id="6" name="Textplatzhalter 2">
            <a:extLst>
              <a:ext uri="{FF2B5EF4-FFF2-40B4-BE49-F238E27FC236}">
                <a16:creationId xmlns:a16="http://schemas.microsoft.com/office/drawing/2014/main" id="{BBDCCB3B-3206-37AE-78A7-6A0C4ED4F783}"/>
              </a:ext>
            </a:extLst>
          </p:cNvPr>
          <p:cNvSpPr>
            <a:spLocks noGrp="1"/>
          </p:cNvSpPr>
          <p:nvPr>
            <p:ph type="body" sz="quarter" idx="12" hasCustomPrompt="1"/>
          </p:nvPr>
        </p:nvSpPr>
        <p:spPr>
          <a:xfrm>
            <a:off x="3589200" y="6588000"/>
            <a:ext cx="6840000" cy="180000"/>
          </a:xfrm>
          <a:prstGeom prst="rect">
            <a:avLst/>
          </a:prstGeom>
        </p:spPr>
        <p:txBody>
          <a:bodyPr lIns="0" tIns="0" rIns="0" bIns="0" anchor="t" anchorCtr="0"/>
          <a:lstStyle>
            <a:lvl1pPr>
              <a:defRPr lang="de-DE" sz="500" b="1" baseline="0" dirty="0">
                <a:solidFill>
                  <a:srgbClr val="235275"/>
                </a:solidFill>
              </a:defRPr>
            </a:lvl1pPr>
          </a:lstStyle>
          <a:p>
            <a:pPr lvl="0"/>
            <a:r>
              <a:rPr lang="de-DE" dirty="0"/>
              <a:t>FRAGE:</a:t>
            </a:r>
          </a:p>
        </p:txBody>
      </p:sp>
      <p:sp>
        <p:nvSpPr>
          <p:cNvPr id="7" name="Textplatzhalter 2">
            <a:extLst>
              <a:ext uri="{FF2B5EF4-FFF2-40B4-BE49-F238E27FC236}">
                <a16:creationId xmlns:a16="http://schemas.microsoft.com/office/drawing/2014/main" id="{76B9D7D0-E552-754B-B718-7D2D04C5FBB0}"/>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rgbClr val="235275"/>
                </a:solidFill>
              </a:defRPr>
            </a:lvl1pPr>
          </a:lstStyle>
          <a:p>
            <a:pPr lvl="0"/>
            <a:r>
              <a:rPr lang="de-DE" dirty="0"/>
              <a:t>BASIS:</a:t>
            </a:r>
          </a:p>
        </p:txBody>
      </p:sp>
      <p:sp>
        <p:nvSpPr>
          <p:cNvPr id="5" name="Slide Number Placeholder 5">
            <a:extLst>
              <a:ext uri="{FF2B5EF4-FFF2-40B4-BE49-F238E27FC236}">
                <a16:creationId xmlns:a16="http://schemas.microsoft.com/office/drawing/2014/main" id="{35F65F48-8B52-2B8D-0039-7AEF48E643B4}"/>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rgbClr val="00497B"/>
              </a:solidFill>
              <a:latin typeface="+mj-lt"/>
              <a:cs typeface="Arial" panose="020B0604020202020204" pitchFamily="34" charset="0"/>
            </a:endParaRPr>
          </a:p>
          <a:p>
            <a:r>
              <a:rPr lang="de-DE" sz="500" dirty="0">
                <a:solidFill>
                  <a:srgbClr val="00497B"/>
                </a:solidFill>
                <a:latin typeface="+mj-lt"/>
                <a:cs typeface="Arial" panose="020B0604020202020204" pitchFamily="34" charset="0"/>
              </a:rPr>
              <a:t>Seite </a:t>
            </a:r>
            <a:fld id="{2C8D5394-467E-6448-B0BC-2A23AB97C1FB}" type="slidenum">
              <a:rPr lang="de-DE" sz="500" smtClean="0">
                <a:solidFill>
                  <a:srgbClr val="00497B"/>
                </a:solidFill>
                <a:latin typeface="+mj-lt"/>
                <a:cs typeface="Arial" panose="020B0604020202020204" pitchFamily="34" charset="0"/>
              </a:rPr>
              <a:pPr/>
              <a:t>‹Nr.›</a:t>
            </a:fld>
            <a:endParaRPr lang="de-DE" sz="500" dirty="0">
              <a:solidFill>
                <a:srgbClr val="00497B"/>
              </a:solidFill>
              <a:latin typeface="+mj-lt"/>
              <a:cs typeface="Arial" panose="020B0604020202020204" pitchFamily="34" charset="0"/>
            </a:endParaRPr>
          </a:p>
          <a:p>
            <a:endParaRPr lang="de-DE" sz="600" dirty="0">
              <a:latin typeface="+mj-lt"/>
              <a:cs typeface="Arial" panose="020B0604020202020204" pitchFamily="34" charset="0"/>
            </a:endParaRPr>
          </a:p>
        </p:txBody>
      </p:sp>
    </p:spTree>
    <p:extLst>
      <p:ext uri="{BB962C8B-B14F-4D97-AF65-F5344CB8AC3E}">
        <p14:creationId xmlns:p14="http://schemas.microsoft.com/office/powerpoint/2010/main" val="43215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329317" y="808886"/>
            <a:ext cx="11520000" cy="755650"/>
          </a:xfrm>
          <a:prstGeom prst="rect">
            <a:avLst/>
          </a:prstGeom>
        </p:spPr>
        <p:txBody>
          <a:bodyPr lIns="36000" rIns="36000"/>
          <a:lstStyle>
            <a:lvl1pPr>
              <a:defRPr sz="1200" b="0">
                <a:solidFill>
                  <a:schemeClr val="bg1"/>
                </a:solidFill>
              </a:defRPr>
            </a:lvl1pPr>
          </a:lstStyle>
          <a:p>
            <a:r>
              <a:rPr lang="en-GB" dirty="0"/>
              <a:t>Agenda</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p:nvPr>
        </p:nvSpPr>
        <p:spPr>
          <a:xfrm>
            <a:off x="329318" y="33900"/>
            <a:ext cx="11160000" cy="756000"/>
          </a:xfrm>
          <a:prstGeom prst="rect">
            <a:avLst/>
          </a:prstGeom>
        </p:spPr>
        <p:txBody>
          <a:bodyPr vert="horz" wrap="square" lIns="36000" tIns="0" rIns="36000" bIns="0" rtlCol="0" anchor="b" anchorCtr="0">
            <a:noAutofit/>
          </a:bodyPr>
          <a:lstStyle>
            <a:lvl1pPr marL="0" indent="0">
              <a:lnSpc>
                <a:spcPts val="2600"/>
              </a:lnSpc>
              <a:buNone/>
              <a:defRPr lang="de-DE" sz="2400" b="1" cap="none" spc="50" baseline="0" dirty="0">
                <a:solidFill>
                  <a:schemeClr val="bg1"/>
                </a:solidFill>
                <a:latin typeface="+mn-lt"/>
              </a:defRPr>
            </a:lvl1pPr>
          </a:lstStyle>
          <a:p>
            <a:pPr marL="177800" lvl="0" indent="-177800">
              <a:spcAft>
                <a:spcPts val="0"/>
              </a:spcAft>
            </a:pPr>
            <a:endParaRPr lang="de-AT" dirty="0"/>
          </a:p>
        </p:txBody>
      </p:sp>
      <p:sp>
        <p:nvSpPr>
          <p:cNvPr id="6" name="Textplatzhalter 2">
            <a:extLst>
              <a:ext uri="{FF2B5EF4-FFF2-40B4-BE49-F238E27FC236}">
                <a16:creationId xmlns:a16="http://schemas.microsoft.com/office/drawing/2014/main" id="{BBDCCB3B-3206-37AE-78A7-6A0C4ED4F783}"/>
              </a:ext>
            </a:extLst>
          </p:cNvPr>
          <p:cNvSpPr>
            <a:spLocks noGrp="1"/>
          </p:cNvSpPr>
          <p:nvPr>
            <p:ph type="body" sz="quarter" idx="12" hasCustomPrompt="1"/>
          </p:nvPr>
        </p:nvSpPr>
        <p:spPr>
          <a:xfrm>
            <a:off x="3589200" y="6588000"/>
            <a:ext cx="6840000" cy="180000"/>
          </a:xfrm>
          <a:prstGeom prst="rect">
            <a:avLst/>
          </a:prstGeom>
        </p:spPr>
        <p:txBody>
          <a:bodyPr lIns="0" tIns="0" rIns="0" bIns="0" anchor="t" anchorCtr="0"/>
          <a:lstStyle>
            <a:lvl1pPr>
              <a:defRPr lang="de-DE" sz="500" b="1" baseline="0" dirty="0">
                <a:solidFill>
                  <a:schemeClr val="bg1"/>
                </a:solidFill>
              </a:defRPr>
            </a:lvl1pPr>
          </a:lstStyle>
          <a:p>
            <a:pPr lvl="0"/>
            <a:r>
              <a:rPr lang="de-DE" dirty="0"/>
              <a:t>FRAGE:</a:t>
            </a:r>
          </a:p>
        </p:txBody>
      </p:sp>
      <p:sp>
        <p:nvSpPr>
          <p:cNvPr id="7" name="Textplatzhalter 2">
            <a:extLst>
              <a:ext uri="{FF2B5EF4-FFF2-40B4-BE49-F238E27FC236}">
                <a16:creationId xmlns:a16="http://schemas.microsoft.com/office/drawing/2014/main" id="{76B9D7D0-E552-754B-B718-7D2D04C5FBB0}"/>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chemeClr val="bg1"/>
                </a:solidFill>
              </a:defRPr>
            </a:lvl1pPr>
          </a:lstStyle>
          <a:p>
            <a:pPr lvl="0"/>
            <a:r>
              <a:rPr lang="de-DE" dirty="0"/>
              <a:t>BASIS:</a:t>
            </a:r>
          </a:p>
        </p:txBody>
      </p:sp>
      <p:sp>
        <p:nvSpPr>
          <p:cNvPr id="5" name="Slide Number Placeholder 5">
            <a:extLst>
              <a:ext uri="{FF2B5EF4-FFF2-40B4-BE49-F238E27FC236}">
                <a16:creationId xmlns:a16="http://schemas.microsoft.com/office/drawing/2014/main" id="{35F65F48-8B52-2B8D-0039-7AEF48E643B4}"/>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chemeClr val="bg1"/>
              </a:solidFill>
              <a:latin typeface="+mj-lt"/>
              <a:cs typeface="Arial" panose="020B0604020202020204" pitchFamily="34" charset="0"/>
            </a:endParaRPr>
          </a:p>
          <a:p>
            <a:r>
              <a:rPr lang="de-DE" sz="500" dirty="0">
                <a:solidFill>
                  <a:schemeClr val="bg1"/>
                </a:solidFill>
                <a:latin typeface="+mj-lt"/>
                <a:cs typeface="Arial" panose="020B0604020202020204" pitchFamily="34" charset="0"/>
              </a:rPr>
              <a:t>Seite </a:t>
            </a:r>
            <a:fld id="{2C8D5394-467E-6448-B0BC-2A23AB97C1FB}" type="slidenum">
              <a:rPr lang="de-DE" sz="500" smtClean="0">
                <a:solidFill>
                  <a:schemeClr val="bg1"/>
                </a:solidFill>
                <a:latin typeface="+mj-lt"/>
                <a:cs typeface="Arial" panose="020B0604020202020204" pitchFamily="34" charset="0"/>
              </a:rPr>
              <a:pPr/>
              <a:t>‹Nr.›</a:t>
            </a:fld>
            <a:endParaRPr lang="de-DE" sz="500" dirty="0">
              <a:solidFill>
                <a:schemeClr val="bg1"/>
              </a:solidFill>
              <a:latin typeface="+mj-lt"/>
              <a:cs typeface="Arial" panose="020B0604020202020204" pitchFamily="34" charset="0"/>
            </a:endParaRPr>
          </a:p>
          <a:p>
            <a:endParaRPr lang="de-DE" sz="60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45646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329317" y="732686"/>
            <a:ext cx="11520000" cy="755650"/>
          </a:xfrm>
          <a:prstGeom prst="rect">
            <a:avLst/>
          </a:prstGeom>
        </p:spPr>
        <p:txBody>
          <a:bodyPr lIns="36000" rIns="36000"/>
          <a:lstStyle>
            <a:lvl1pPr>
              <a:defRPr sz="1200" b="0">
                <a:solidFill>
                  <a:schemeClr val="bg1"/>
                </a:solidFill>
              </a:defRPr>
            </a:lvl1pPr>
          </a:lstStyle>
          <a:p>
            <a:r>
              <a:rPr lang="en-GB" dirty="0"/>
              <a:t>Agenda</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p:nvPr>
        </p:nvSpPr>
        <p:spPr>
          <a:xfrm>
            <a:off x="329318" y="72000"/>
            <a:ext cx="11160000" cy="604800"/>
          </a:xfrm>
          <a:prstGeom prst="rect">
            <a:avLst/>
          </a:prstGeom>
        </p:spPr>
        <p:txBody>
          <a:bodyPr vert="horz" wrap="square" lIns="36000" tIns="0" rIns="36000" bIns="0" rtlCol="0" anchor="b" anchorCtr="0">
            <a:noAutofit/>
          </a:bodyPr>
          <a:lstStyle>
            <a:lvl1pPr marL="0" indent="0">
              <a:buNone/>
              <a:defRPr lang="de-DE" sz="2400" b="1" cap="none" spc="50" baseline="0" dirty="0">
                <a:solidFill>
                  <a:schemeClr val="bg1"/>
                </a:solidFill>
                <a:latin typeface="+mn-lt"/>
              </a:defRPr>
            </a:lvl1pPr>
          </a:lstStyle>
          <a:p>
            <a:pPr marL="177800" lvl="0" indent="-177800">
              <a:spcAft>
                <a:spcPts val="0"/>
              </a:spcAft>
            </a:pPr>
            <a:endParaRPr lang="en-GB" dirty="0"/>
          </a:p>
        </p:txBody>
      </p:sp>
      <p:sp>
        <p:nvSpPr>
          <p:cNvPr id="6" name="Textplatzhalter 2">
            <a:extLst>
              <a:ext uri="{FF2B5EF4-FFF2-40B4-BE49-F238E27FC236}">
                <a16:creationId xmlns:a16="http://schemas.microsoft.com/office/drawing/2014/main" id="{BBDCCB3B-3206-37AE-78A7-6A0C4ED4F783}"/>
              </a:ext>
            </a:extLst>
          </p:cNvPr>
          <p:cNvSpPr>
            <a:spLocks noGrp="1"/>
          </p:cNvSpPr>
          <p:nvPr>
            <p:ph type="body" sz="quarter" idx="12" hasCustomPrompt="1"/>
          </p:nvPr>
        </p:nvSpPr>
        <p:spPr>
          <a:xfrm>
            <a:off x="3589200" y="6588000"/>
            <a:ext cx="2682000" cy="180000"/>
          </a:xfrm>
          <a:prstGeom prst="rect">
            <a:avLst/>
          </a:prstGeom>
        </p:spPr>
        <p:txBody>
          <a:bodyPr lIns="0" tIns="0" rIns="0" bIns="0" anchor="t" anchorCtr="0"/>
          <a:lstStyle>
            <a:lvl1pPr>
              <a:defRPr lang="de-DE" sz="500" b="1" baseline="0" dirty="0">
                <a:solidFill>
                  <a:schemeClr val="bg1"/>
                </a:solidFill>
              </a:defRPr>
            </a:lvl1pPr>
          </a:lstStyle>
          <a:p>
            <a:pPr lvl="0"/>
            <a:r>
              <a:rPr lang="de-DE" dirty="0"/>
              <a:t>FRAGE:</a:t>
            </a:r>
          </a:p>
        </p:txBody>
      </p:sp>
      <p:sp>
        <p:nvSpPr>
          <p:cNvPr id="7" name="Textplatzhalter 2">
            <a:extLst>
              <a:ext uri="{FF2B5EF4-FFF2-40B4-BE49-F238E27FC236}">
                <a16:creationId xmlns:a16="http://schemas.microsoft.com/office/drawing/2014/main" id="{76B9D7D0-E552-754B-B718-7D2D04C5FBB0}"/>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chemeClr val="bg1"/>
                </a:solidFill>
              </a:defRPr>
            </a:lvl1pPr>
          </a:lstStyle>
          <a:p>
            <a:pPr lvl="0"/>
            <a:r>
              <a:rPr lang="de-DE" dirty="0"/>
              <a:t>BASIS:</a:t>
            </a:r>
          </a:p>
        </p:txBody>
      </p:sp>
      <p:sp>
        <p:nvSpPr>
          <p:cNvPr id="5" name="Slide Number Placeholder 5">
            <a:extLst>
              <a:ext uri="{FF2B5EF4-FFF2-40B4-BE49-F238E27FC236}">
                <a16:creationId xmlns:a16="http://schemas.microsoft.com/office/drawing/2014/main" id="{35F65F48-8B52-2B8D-0039-7AEF48E643B4}"/>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chemeClr val="bg1"/>
              </a:solidFill>
              <a:latin typeface="+mj-lt"/>
              <a:cs typeface="Arial" panose="020B0604020202020204" pitchFamily="34" charset="0"/>
            </a:endParaRPr>
          </a:p>
          <a:p>
            <a:r>
              <a:rPr lang="de-DE" sz="500" dirty="0">
                <a:solidFill>
                  <a:schemeClr val="bg1"/>
                </a:solidFill>
                <a:latin typeface="+mj-lt"/>
                <a:cs typeface="Arial" panose="020B0604020202020204" pitchFamily="34" charset="0"/>
              </a:rPr>
              <a:t>Seite </a:t>
            </a:r>
            <a:fld id="{2C8D5394-467E-6448-B0BC-2A23AB97C1FB}" type="slidenum">
              <a:rPr lang="de-DE" sz="500" smtClean="0">
                <a:solidFill>
                  <a:schemeClr val="bg1"/>
                </a:solidFill>
                <a:latin typeface="+mj-lt"/>
                <a:cs typeface="Arial" panose="020B0604020202020204" pitchFamily="34" charset="0"/>
              </a:rPr>
              <a:pPr/>
              <a:t>‹Nr.›</a:t>
            </a:fld>
            <a:endParaRPr lang="de-DE" sz="500" dirty="0">
              <a:solidFill>
                <a:schemeClr val="bg1"/>
              </a:solidFill>
              <a:latin typeface="+mj-lt"/>
              <a:cs typeface="Arial" panose="020B0604020202020204" pitchFamily="34" charset="0"/>
            </a:endParaRPr>
          </a:p>
          <a:p>
            <a:endParaRPr lang="de-DE" sz="60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560693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329317" y="732686"/>
            <a:ext cx="11520000" cy="755650"/>
          </a:xfrm>
          <a:prstGeom prst="rect">
            <a:avLst/>
          </a:prstGeom>
        </p:spPr>
        <p:txBody>
          <a:bodyPr lIns="36000" rIns="36000"/>
          <a:lstStyle>
            <a:lvl1pPr>
              <a:defRPr sz="1200" b="0">
                <a:solidFill>
                  <a:schemeClr val="bg1"/>
                </a:solidFill>
              </a:defRPr>
            </a:lvl1pPr>
          </a:lstStyle>
          <a:p>
            <a:r>
              <a:rPr lang="en-GB" dirty="0"/>
              <a:t>Agenda</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p:nvPr>
        </p:nvSpPr>
        <p:spPr>
          <a:xfrm>
            <a:off x="329318" y="72000"/>
            <a:ext cx="11160000" cy="604800"/>
          </a:xfrm>
          <a:prstGeom prst="rect">
            <a:avLst/>
          </a:prstGeom>
        </p:spPr>
        <p:txBody>
          <a:bodyPr vert="horz" wrap="square" lIns="36000" tIns="0" rIns="36000" bIns="0" rtlCol="0" anchor="b" anchorCtr="0">
            <a:noAutofit/>
          </a:bodyPr>
          <a:lstStyle>
            <a:lvl1pPr marL="0" indent="0">
              <a:buNone/>
              <a:defRPr lang="de-DE" sz="2400" cap="none" spc="50" baseline="0" dirty="0">
                <a:solidFill>
                  <a:schemeClr val="bg1"/>
                </a:solidFill>
                <a:latin typeface="+mj-lt"/>
              </a:defRPr>
            </a:lvl1pPr>
          </a:lstStyle>
          <a:p>
            <a:pPr marL="177800" lvl="0" indent="-177800">
              <a:spcAft>
                <a:spcPts val="0"/>
              </a:spcAft>
            </a:pPr>
            <a:endParaRPr lang="en-GB" dirty="0"/>
          </a:p>
        </p:txBody>
      </p:sp>
      <p:sp>
        <p:nvSpPr>
          <p:cNvPr id="6" name="Textplatzhalter 2">
            <a:extLst>
              <a:ext uri="{FF2B5EF4-FFF2-40B4-BE49-F238E27FC236}">
                <a16:creationId xmlns:a16="http://schemas.microsoft.com/office/drawing/2014/main" id="{BBDCCB3B-3206-37AE-78A7-6A0C4ED4F783}"/>
              </a:ext>
            </a:extLst>
          </p:cNvPr>
          <p:cNvSpPr>
            <a:spLocks noGrp="1"/>
          </p:cNvSpPr>
          <p:nvPr>
            <p:ph type="body" sz="quarter" idx="12" hasCustomPrompt="1"/>
          </p:nvPr>
        </p:nvSpPr>
        <p:spPr>
          <a:xfrm>
            <a:off x="3589200" y="6588000"/>
            <a:ext cx="2682000" cy="180000"/>
          </a:xfrm>
          <a:prstGeom prst="rect">
            <a:avLst/>
          </a:prstGeom>
        </p:spPr>
        <p:txBody>
          <a:bodyPr lIns="0" tIns="0" rIns="0" bIns="0" anchor="t" anchorCtr="0"/>
          <a:lstStyle>
            <a:lvl1pPr>
              <a:defRPr lang="de-DE" sz="500" b="1" baseline="0" dirty="0">
                <a:solidFill>
                  <a:schemeClr val="bg1"/>
                </a:solidFill>
              </a:defRPr>
            </a:lvl1pPr>
          </a:lstStyle>
          <a:p>
            <a:pPr lvl="0"/>
            <a:r>
              <a:rPr lang="de-DE" dirty="0"/>
              <a:t>FRAGE:</a:t>
            </a:r>
          </a:p>
        </p:txBody>
      </p:sp>
      <p:sp>
        <p:nvSpPr>
          <p:cNvPr id="7" name="Textplatzhalter 2">
            <a:extLst>
              <a:ext uri="{FF2B5EF4-FFF2-40B4-BE49-F238E27FC236}">
                <a16:creationId xmlns:a16="http://schemas.microsoft.com/office/drawing/2014/main" id="{76B9D7D0-E552-754B-B718-7D2D04C5FBB0}"/>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chemeClr val="bg1"/>
                </a:solidFill>
              </a:defRPr>
            </a:lvl1pPr>
          </a:lstStyle>
          <a:p>
            <a:pPr lvl="0"/>
            <a:r>
              <a:rPr lang="de-DE" dirty="0"/>
              <a:t>BASIS:</a:t>
            </a:r>
          </a:p>
        </p:txBody>
      </p:sp>
      <p:sp>
        <p:nvSpPr>
          <p:cNvPr id="4" name="Slide Number Placeholder 5">
            <a:extLst>
              <a:ext uri="{FF2B5EF4-FFF2-40B4-BE49-F238E27FC236}">
                <a16:creationId xmlns:a16="http://schemas.microsoft.com/office/drawing/2014/main" id="{CFB38D89-5837-F89B-B0FB-60B9ED4EB104}"/>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chemeClr val="bg1"/>
              </a:solidFill>
              <a:latin typeface="+mj-lt"/>
              <a:cs typeface="Arial" panose="020B0604020202020204" pitchFamily="34" charset="0"/>
            </a:endParaRPr>
          </a:p>
          <a:p>
            <a:r>
              <a:rPr lang="de-DE" sz="500" dirty="0">
                <a:solidFill>
                  <a:schemeClr val="bg1"/>
                </a:solidFill>
                <a:latin typeface="+mj-lt"/>
                <a:cs typeface="Arial" panose="020B0604020202020204" pitchFamily="34" charset="0"/>
              </a:rPr>
              <a:t>Seite </a:t>
            </a:r>
            <a:fld id="{2C8D5394-467E-6448-B0BC-2A23AB97C1FB}" type="slidenum">
              <a:rPr lang="de-DE" sz="500" smtClean="0">
                <a:solidFill>
                  <a:schemeClr val="bg1"/>
                </a:solidFill>
                <a:latin typeface="+mj-lt"/>
                <a:cs typeface="Arial" panose="020B0604020202020204" pitchFamily="34" charset="0"/>
              </a:rPr>
              <a:pPr/>
              <a:t>‹Nr.›</a:t>
            </a:fld>
            <a:endParaRPr lang="de-DE" sz="500" dirty="0">
              <a:solidFill>
                <a:schemeClr val="bg1"/>
              </a:solidFill>
              <a:latin typeface="+mj-lt"/>
              <a:cs typeface="Arial" panose="020B0604020202020204" pitchFamily="34" charset="0"/>
            </a:endParaRPr>
          </a:p>
          <a:p>
            <a:endParaRPr lang="de-DE" sz="60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313781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
    <p:spTree>
      <p:nvGrpSpPr>
        <p:cNvPr id="1" name=""/>
        <p:cNvGrpSpPr/>
        <p:nvPr/>
      </p:nvGrpSpPr>
      <p:grpSpPr>
        <a:xfrm>
          <a:off x="0" y="0"/>
          <a:ext cx="0" cy="0"/>
          <a:chOff x="0" y="0"/>
          <a:chExt cx="0" cy="0"/>
        </a:xfrm>
      </p:grpSpPr>
      <p:sp>
        <p:nvSpPr>
          <p:cNvPr id="5" name="object 5">
            <a:extLst>
              <a:ext uri="{FF2B5EF4-FFF2-40B4-BE49-F238E27FC236}">
                <a16:creationId xmlns:a16="http://schemas.microsoft.com/office/drawing/2014/main" id="{F80D5648-792D-259A-3FC8-BFF2A9F881EF}"/>
              </a:ext>
            </a:extLst>
          </p:cNvPr>
          <p:cNvSpPr/>
          <p:nvPr userDrawn="1"/>
        </p:nvSpPr>
        <p:spPr>
          <a:xfrm>
            <a:off x="6091671" y="0"/>
            <a:ext cx="6102000" cy="6858000"/>
          </a:xfrm>
          <a:custGeom>
            <a:avLst/>
            <a:gdLst/>
            <a:ahLst/>
            <a:cxnLst/>
            <a:rect l="l" t="t" r="r" b="b"/>
            <a:pathLst>
              <a:path w="6096634" h="6858000">
                <a:moveTo>
                  <a:pt x="6096596" y="0"/>
                </a:moveTo>
                <a:lnTo>
                  <a:pt x="0" y="0"/>
                </a:lnTo>
                <a:lnTo>
                  <a:pt x="0" y="6858000"/>
                </a:lnTo>
                <a:lnTo>
                  <a:pt x="6096596" y="6858000"/>
                </a:lnTo>
                <a:lnTo>
                  <a:pt x="6096596" y="0"/>
                </a:lnTo>
                <a:close/>
              </a:path>
            </a:pathLst>
          </a:custGeom>
          <a:solidFill>
            <a:srgbClr val="EFF7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8" name="Textplatzhalter 2">
            <a:extLst>
              <a:ext uri="{FF2B5EF4-FFF2-40B4-BE49-F238E27FC236}">
                <a16:creationId xmlns:a16="http://schemas.microsoft.com/office/drawing/2014/main" id="{14703328-2649-6B4E-56C9-A5EAFD8DD24B}"/>
              </a:ext>
            </a:extLst>
          </p:cNvPr>
          <p:cNvSpPr>
            <a:spLocks noGrp="1"/>
          </p:cNvSpPr>
          <p:nvPr>
            <p:ph type="body" sz="quarter" idx="12" hasCustomPrompt="1"/>
          </p:nvPr>
        </p:nvSpPr>
        <p:spPr>
          <a:xfrm>
            <a:off x="6192000" y="6552000"/>
            <a:ext cx="5040000" cy="180000"/>
          </a:xfrm>
          <a:prstGeom prst="rect">
            <a:avLst/>
          </a:prstGeom>
        </p:spPr>
        <p:txBody>
          <a:bodyPr lIns="0" tIns="0" rIns="0" bIns="0" anchor="t" anchorCtr="0"/>
          <a:lstStyle>
            <a:lvl1pPr>
              <a:defRPr lang="de-DE" sz="500" b="1" baseline="0" dirty="0">
                <a:solidFill>
                  <a:srgbClr val="235275"/>
                </a:solidFill>
              </a:defRPr>
            </a:lvl1pPr>
          </a:lstStyle>
          <a:p>
            <a:pPr lvl="0"/>
            <a:r>
              <a:rPr lang="de-DE" dirty="0"/>
              <a:t>FRAGE:</a:t>
            </a:r>
          </a:p>
        </p:txBody>
      </p:sp>
      <p:sp>
        <p:nvSpPr>
          <p:cNvPr id="9" name="Textplatzhalter 2">
            <a:extLst>
              <a:ext uri="{FF2B5EF4-FFF2-40B4-BE49-F238E27FC236}">
                <a16:creationId xmlns:a16="http://schemas.microsoft.com/office/drawing/2014/main" id="{F6736334-81A4-AB97-D5A9-2006443844DA}"/>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rgbClr val="235275"/>
                </a:solidFill>
              </a:defRPr>
            </a:lvl1pPr>
          </a:lstStyle>
          <a:p>
            <a:pPr lvl="0"/>
            <a:r>
              <a:rPr lang="de-DE" dirty="0"/>
              <a:t>BASIS:</a:t>
            </a:r>
          </a:p>
        </p:txBody>
      </p:sp>
      <p:sp>
        <p:nvSpPr>
          <p:cNvPr id="10" name="Slide Number Placeholder 5">
            <a:extLst>
              <a:ext uri="{FF2B5EF4-FFF2-40B4-BE49-F238E27FC236}">
                <a16:creationId xmlns:a16="http://schemas.microsoft.com/office/drawing/2014/main" id="{0F9943FB-091E-AC07-7707-D74BC03C1961}"/>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rgbClr val="00497B"/>
              </a:solidFill>
              <a:latin typeface="+mj-lt"/>
              <a:cs typeface="Arial" panose="020B0604020202020204" pitchFamily="34" charset="0"/>
            </a:endParaRPr>
          </a:p>
          <a:p>
            <a:r>
              <a:rPr lang="de-DE" sz="500" dirty="0">
                <a:solidFill>
                  <a:srgbClr val="00497B"/>
                </a:solidFill>
                <a:latin typeface="+mj-lt"/>
                <a:cs typeface="Arial" panose="020B0604020202020204" pitchFamily="34" charset="0"/>
              </a:rPr>
              <a:t>Seite </a:t>
            </a:r>
            <a:fld id="{2C8D5394-467E-6448-B0BC-2A23AB97C1FB}" type="slidenum">
              <a:rPr lang="de-DE" sz="500" smtClean="0">
                <a:solidFill>
                  <a:srgbClr val="00497B"/>
                </a:solidFill>
                <a:latin typeface="+mj-lt"/>
                <a:cs typeface="Arial" panose="020B0604020202020204" pitchFamily="34" charset="0"/>
              </a:rPr>
              <a:pPr/>
              <a:t>‹Nr.›</a:t>
            </a:fld>
            <a:endParaRPr lang="de-DE" sz="500" dirty="0">
              <a:solidFill>
                <a:srgbClr val="00497B"/>
              </a:solidFill>
              <a:latin typeface="+mj-lt"/>
              <a:cs typeface="Arial" panose="020B0604020202020204" pitchFamily="34" charset="0"/>
            </a:endParaRPr>
          </a:p>
          <a:p>
            <a:endParaRPr lang="de-DE" sz="600" dirty="0">
              <a:latin typeface="+mj-lt"/>
              <a:cs typeface="Arial" panose="020B0604020202020204" pitchFamily="34" charset="0"/>
            </a:endParaRPr>
          </a:p>
        </p:txBody>
      </p:sp>
    </p:spTree>
    <p:extLst>
      <p:ext uri="{BB962C8B-B14F-4D97-AF65-F5344CB8AC3E}">
        <p14:creationId xmlns:p14="http://schemas.microsoft.com/office/powerpoint/2010/main" val="121230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5" name="object 5">
            <a:extLst>
              <a:ext uri="{FF2B5EF4-FFF2-40B4-BE49-F238E27FC236}">
                <a16:creationId xmlns:a16="http://schemas.microsoft.com/office/drawing/2014/main" id="{F80D5648-792D-259A-3FC8-BFF2A9F881EF}"/>
              </a:ext>
            </a:extLst>
          </p:cNvPr>
          <p:cNvSpPr/>
          <p:nvPr userDrawn="1"/>
        </p:nvSpPr>
        <p:spPr>
          <a:xfrm>
            <a:off x="6091671" y="0"/>
            <a:ext cx="6102000" cy="6858000"/>
          </a:xfrm>
          <a:custGeom>
            <a:avLst/>
            <a:gdLst/>
            <a:ahLst/>
            <a:cxnLst/>
            <a:rect l="l" t="t" r="r" b="b"/>
            <a:pathLst>
              <a:path w="6096634" h="6858000">
                <a:moveTo>
                  <a:pt x="6096596" y="0"/>
                </a:moveTo>
                <a:lnTo>
                  <a:pt x="0" y="0"/>
                </a:lnTo>
                <a:lnTo>
                  <a:pt x="0" y="6858000"/>
                </a:lnTo>
                <a:lnTo>
                  <a:pt x="6096596" y="6858000"/>
                </a:lnTo>
                <a:lnTo>
                  <a:pt x="6096596" y="0"/>
                </a:lnTo>
                <a:close/>
              </a:path>
            </a:pathLst>
          </a:custGeom>
          <a:solidFill>
            <a:srgbClr val="E9DFE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8" name="Textplatzhalter 2">
            <a:extLst>
              <a:ext uri="{FF2B5EF4-FFF2-40B4-BE49-F238E27FC236}">
                <a16:creationId xmlns:a16="http://schemas.microsoft.com/office/drawing/2014/main" id="{6DA0029B-A544-27C9-6B7A-A72B87B7277E}"/>
              </a:ext>
            </a:extLst>
          </p:cNvPr>
          <p:cNvSpPr>
            <a:spLocks noGrp="1"/>
          </p:cNvSpPr>
          <p:nvPr>
            <p:ph type="body" sz="quarter" idx="12" hasCustomPrompt="1"/>
          </p:nvPr>
        </p:nvSpPr>
        <p:spPr>
          <a:xfrm>
            <a:off x="6192000" y="6552000"/>
            <a:ext cx="5040000" cy="180000"/>
          </a:xfrm>
          <a:prstGeom prst="rect">
            <a:avLst/>
          </a:prstGeom>
        </p:spPr>
        <p:txBody>
          <a:bodyPr lIns="0" tIns="0" rIns="0" bIns="0" anchor="t" anchorCtr="0"/>
          <a:lstStyle>
            <a:lvl1pPr>
              <a:defRPr lang="de-DE" sz="500" b="1" baseline="0" dirty="0">
                <a:solidFill>
                  <a:srgbClr val="235275"/>
                </a:solidFill>
              </a:defRPr>
            </a:lvl1pPr>
          </a:lstStyle>
          <a:p>
            <a:pPr lvl="0"/>
            <a:r>
              <a:rPr lang="de-DE" dirty="0"/>
              <a:t>FRAGE:</a:t>
            </a:r>
          </a:p>
        </p:txBody>
      </p:sp>
      <p:sp>
        <p:nvSpPr>
          <p:cNvPr id="9" name="Textplatzhalter 2">
            <a:extLst>
              <a:ext uri="{FF2B5EF4-FFF2-40B4-BE49-F238E27FC236}">
                <a16:creationId xmlns:a16="http://schemas.microsoft.com/office/drawing/2014/main" id="{B4F3364F-3BC0-DE7E-163C-611B3EC29F19}"/>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rgbClr val="235275"/>
                </a:solidFill>
              </a:defRPr>
            </a:lvl1pPr>
          </a:lstStyle>
          <a:p>
            <a:pPr lvl="0"/>
            <a:r>
              <a:rPr lang="de-DE" dirty="0"/>
              <a:t>BASIS:</a:t>
            </a:r>
          </a:p>
        </p:txBody>
      </p:sp>
      <p:sp>
        <p:nvSpPr>
          <p:cNvPr id="10" name="Slide Number Placeholder 5">
            <a:extLst>
              <a:ext uri="{FF2B5EF4-FFF2-40B4-BE49-F238E27FC236}">
                <a16:creationId xmlns:a16="http://schemas.microsoft.com/office/drawing/2014/main" id="{F056D1D6-2D71-D1C9-7D8C-F05FA4EBE8C0}"/>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rgbClr val="00497B"/>
              </a:solidFill>
              <a:latin typeface="+mj-lt"/>
              <a:cs typeface="Arial" panose="020B0604020202020204" pitchFamily="34" charset="0"/>
            </a:endParaRPr>
          </a:p>
          <a:p>
            <a:r>
              <a:rPr lang="de-DE" sz="500" dirty="0">
                <a:solidFill>
                  <a:srgbClr val="00497B"/>
                </a:solidFill>
                <a:latin typeface="+mj-lt"/>
                <a:cs typeface="Arial" panose="020B0604020202020204" pitchFamily="34" charset="0"/>
              </a:rPr>
              <a:t>Seite </a:t>
            </a:r>
            <a:fld id="{2C8D5394-467E-6448-B0BC-2A23AB97C1FB}" type="slidenum">
              <a:rPr lang="de-DE" sz="500" smtClean="0">
                <a:solidFill>
                  <a:srgbClr val="00497B"/>
                </a:solidFill>
                <a:latin typeface="+mj-lt"/>
                <a:cs typeface="Arial" panose="020B0604020202020204" pitchFamily="34" charset="0"/>
              </a:rPr>
              <a:pPr/>
              <a:t>‹Nr.›</a:t>
            </a:fld>
            <a:endParaRPr lang="de-DE" sz="500" dirty="0">
              <a:solidFill>
                <a:srgbClr val="00497B"/>
              </a:solidFill>
              <a:latin typeface="+mj-lt"/>
              <a:cs typeface="Arial" panose="020B0604020202020204" pitchFamily="34" charset="0"/>
            </a:endParaRPr>
          </a:p>
          <a:p>
            <a:endParaRPr lang="de-DE" sz="600" dirty="0">
              <a:latin typeface="+mj-lt"/>
              <a:cs typeface="Arial" panose="020B0604020202020204" pitchFamily="34" charset="0"/>
            </a:endParaRPr>
          </a:p>
        </p:txBody>
      </p:sp>
    </p:spTree>
    <p:extLst>
      <p:ext uri="{BB962C8B-B14F-4D97-AF65-F5344CB8AC3E}">
        <p14:creationId xmlns:p14="http://schemas.microsoft.com/office/powerpoint/2010/main" val="381947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5" name="object 5">
            <a:extLst>
              <a:ext uri="{FF2B5EF4-FFF2-40B4-BE49-F238E27FC236}">
                <a16:creationId xmlns:a16="http://schemas.microsoft.com/office/drawing/2014/main" id="{F80D5648-792D-259A-3FC8-BFF2A9F881EF}"/>
              </a:ext>
            </a:extLst>
          </p:cNvPr>
          <p:cNvSpPr/>
          <p:nvPr userDrawn="1"/>
        </p:nvSpPr>
        <p:spPr>
          <a:xfrm>
            <a:off x="6091671" y="0"/>
            <a:ext cx="6102000" cy="6858000"/>
          </a:xfrm>
          <a:custGeom>
            <a:avLst/>
            <a:gdLst/>
            <a:ahLst/>
            <a:cxnLst/>
            <a:rect l="l" t="t" r="r" b="b"/>
            <a:pathLst>
              <a:path w="6096634" h="6858000">
                <a:moveTo>
                  <a:pt x="6096596" y="0"/>
                </a:moveTo>
                <a:lnTo>
                  <a:pt x="0" y="0"/>
                </a:lnTo>
                <a:lnTo>
                  <a:pt x="0" y="6858000"/>
                </a:lnTo>
                <a:lnTo>
                  <a:pt x="6096596" y="6858000"/>
                </a:lnTo>
                <a:lnTo>
                  <a:pt x="6096596" y="0"/>
                </a:lnTo>
                <a:close/>
              </a:path>
            </a:pathLst>
          </a:custGeom>
          <a:solidFill>
            <a:srgbClr val="C8E7E8"/>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8" name="Textplatzhalter 2">
            <a:extLst>
              <a:ext uri="{FF2B5EF4-FFF2-40B4-BE49-F238E27FC236}">
                <a16:creationId xmlns:a16="http://schemas.microsoft.com/office/drawing/2014/main" id="{773E536A-F99E-39E3-E627-8FE8C6847D66}"/>
              </a:ext>
            </a:extLst>
          </p:cNvPr>
          <p:cNvSpPr>
            <a:spLocks noGrp="1"/>
          </p:cNvSpPr>
          <p:nvPr>
            <p:ph type="body" sz="quarter" idx="12" hasCustomPrompt="1"/>
          </p:nvPr>
        </p:nvSpPr>
        <p:spPr>
          <a:xfrm>
            <a:off x="6192000" y="6552000"/>
            <a:ext cx="5040000" cy="180000"/>
          </a:xfrm>
          <a:prstGeom prst="rect">
            <a:avLst/>
          </a:prstGeom>
        </p:spPr>
        <p:txBody>
          <a:bodyPr lIns="0" tIns="0" rIns="0" bIns="0" anchor="t" anchorCtr="0"/>
          <a:lstStyle>
            <a:lvl1pPr>
              <a:defRPr lang="de-DE" sz="500" b="1" baseline="0" dirty="0">
                <a:solidFill>
                  <a:srgbClr val="235275"/>
                </a:solidFill>
              </a:defRPr>
            </a:lvl1pPr>
          </a:lstStyle>
          <a:p>
            <a:pPr lvl="0"/>
            <a:r>
              <a:rPr lang="de-DE" dirty="0"/>
              <a:t>FRAGE:</a:t>
            </a:r>
          </a:p>
        </p:txBody>
      </p:sp>
      <p:sp>
        <p:nvSpPr>
          <p:cNvPr id="9" name="Textplatzhalter 2">
            <a:extLst>
              <a:ext uri="{FF2B5EF4-FFF2-40B4-BE49-F238E27FC236}">
                <a16:creationId xmlns:a16="http://schemas.microsoft.com/office/drawing/2014/main" id="{049C9268-68F8-05E3-7372-E751824175A7}"/>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rgbClr val="235275"/>
                </a:solidFill>
              </a:defRPr>
            </a:lvl1pPr>
          </a:lstStyle>
          <a:p>
            <a:pPr lvl="0"/>
            <a:r>
              <a:rPr lang="de-DE" dirty="0"/>
              <a:t>BASIS:</a:t>
            </a:r>
          </a:p>
        </p:txBody>
      </p:sp>
      <p:sp>
        <p:nvSpPr>
          <p:cNvPr id="10" name="Slide Number Placeholder 5">
            <a:extLst>
              <a:ext uri="{FF2B5EF4-FFF2-40B4-BE49-F238E27FC236}">
                <a16:creationId xmlns:a16="http://schemas.microsoft.com/office/drawing/2014/main" id="{98D87730-D7E3-DE16-5378-CB6B95652F1B}"/>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rgbClr val="00497B"/>
              </a:solidFill>
              <a:latin typeface="+mj-lt"/>
              <a:cs typeface="Arial" panose="020B0604020202020204" pitchFamily="34" charset="0"/>
            </a:endParaRPr>
          </a:p>
          <a:p>
            <a:r>
              <a:rPr lang="de-DE" sz="500" dirty="0">
                <a:solidFill>
                  <a:srgbClr val="00497B"/>
                </a:solidFill>
                <a:latin typeface="+mj-lt"/>
                <a:cs typeface="Arial" panose="020B0604020202020204" pitchFamily="34" charset="0"/>
              </a:rPr>
              <a:t>Seite </a:t>
            </a:r>
            <a:fld id="{2C8D5394-467E-6448-B0BC-2A23AB97C1FB}" type="slidenum">
              <a:rPr lang="de-DE" sz="500" smtClean="0">
                <a:solidFill>
                  <a:srgbClr val="00497B"/>
                </a:solidFill>
                <a:latin typeface="+mj-lt"/>
                <a:cs typeface="Arial" panose="020B0604020202020204" pitchFamily="34" charset="0"/>
              </a:rPr>
              <a:pPr/>
              <a:t>‹Nr.›</a:t>
            </a:fld>
            <a:endParaRPr lang="de-DE" sz="500" dirty="0">
              <a:solidFill>
                <a:srgbClr val="00497B"/>
              </a:solidFill>
              <a:latin typeface="+mj-lt"/>
              <a:cs typeface="Arial" panose="020B0604020202020204" pitchFamily="34" charset="0"/>
            </a:endParaRPr>
          </a:p>
          <a:p>
            <a:endParaRPr lang="de-DE" sz="600" dirty="0">
              <a:latin typeface="+mj-lt"/>
              <a:cs typeface="Arial" panose="020B0604020202020204" pitchFamily="34" charset="0"/>
            </a:endParaRPr>
          </a:p>
        </p:txBody>
      </p:sp>
    </p:spTree>
    <p:extLst>
      <p:ext uri="{BB962C8B-B14F-4D97-AF65-F5344CB8AC3E}">
        <p14:creationId xmlns:p14="http://schemas.microsoft.com/office/powerpoint/2010/main" val="2809253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
    <p:spTree>
      <p:nvGrpSpPr>
        <p:cNvPr id="1" name=""/>
        <p:cNvGrpSpPr/>
        <p:nvPr/>
      </p:nvGrpSpPr>
      <p:grpSpPr>
        <a:xfrm>
          <a:off x="0" y="0"/>
          <a:ext cx="0" cy="0"/>
          <a:chOff x="0" y="0"/>
          <a:chExt cx="0" cy="0"/>
        </a:xfrm>
      </p:grpSpPr>
      <p:sp>
        <p:nvSpPr>
          <p:cNvPr id="5" name="object 5">
            <a:extLst>
              <a:ext uri="{FF2B5EF4-FFF2-40B4-BE49-F238E27FC236}">
                <a16:creationId xmlns:a16="http://schemas.microsoft.com/office/drawing/2014/main" id="{F80D5648-792D-259A-3FC8-BFF2A9F881EF}"/>
              </a:ext>
            </a:extLst>
          </p:cNvPr>
          <p:cNvSpPr/>
          <p:nvPr userDrawn="1"/>
        </p:nvSpPr>
        <p:spPr>
          <a:xfrm>
            <a:off x="6091671" y="0"/>
            <a:ext cx="6102000" cy="6858000"/>
          </a:xfrm>
          <a:custGeom>
            <a:avLst/>
            <a:gdLst/>
            <a:ahLst/>
            <a:cxnLst/>
            <a:rect l="l" t="t" r="r" b="b"/>
            <a:pathLst>
              <a:path w="6096634" h="6858000">
                <a:moveTo>
                  <a:pt x="6096596" y="0"/>
                </a:moveTo>
                <a:lnTo>
                  <a:pt x="0" y="0"/>
                </a:lnTo>
                <a:lnTo>
                  <a:pt x="0" y="6858000"/>
                </a:lnTo>
                <a:lnTo>
                  <a:pt x="6096596" y="6858000"/>
                </a:lnTo>
                <a:lnTo>
                  <a:pt x="6096596" y="0"/>
                </a:lnTo>
                <a:close/>
              </a:path>
            </a:pathLst>
          </a:custGeom>
          <a:solidFill>
            <a:srgbClr val="EAF7ED"/>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ysClr val="windowText" lastClr="000000"/>
              </a:solidFill>
              <a:effectLst/>
              <a:uLnTx/>
              <a:uFillTx/>
            </a:endParaRPr>
          </a:p>
        </p:txBody>
      </p:sp>
      <p:sp>
        <p:nvSpPr>
          <p:cNvPr id="8" name="Textplatzhalter 2">
            <a:extLst>
              <a:ext uri="{FF2B5EF4-FFF2-40B4-BE49-F238E27FC236}">
                <a16:creationId xmlns:a16="http://schemas.microsoft.com/office/drawing/2014/main" id="{773E536A-F99E-39E3-E627-8FE8C6847D66}"/>
              </a:ext>
            </a:extLst>
          </p:cNvPr>
          <p:cNvSpPr>
            <a:spLocks noGrp="1"/>
          </p:cNvSpPr>
          <p:nvPr>
            <p:ph type="body" sz="quarter" idx="12" hasCustomPrompt="1"/>
          </p:nvPr>
        </p:nvSpPr>
        <p:spPr>
          <a:xfrm>
            <a:off x="6192000" y="6552000"/>
            <a:ext cx="5040000" cy="180000"/>
          </a:xfrm>
          <a:prstGeom prst="rect">
            <a:avLst/>
          </a:prstGeom>
        </p:spPr>
        <p:txBody>
          <a:bodyPr lIns="0" tIns="0" rIns="0" bIns="0" anchor="t" anchorCtr="0"/>
          <a:lstStyle>
            <a:lvl1pPr>
              <a:defRPr lang="de-DE" sz="500" b="1" baseline="0" dirty="0">
                <a:solidFill>
                  <a:srgbClr val="235275"/>
                </a:solidFill>
              </a:defRPr>
            </a:lvl1pPr>
          </a:lstStyle>
          <a:p>
            <a:pPr lvl="0"/>
            <a:r>
              <a:rPr lang="de-DE" dirty="0"/>
              <a:t>FRAGE:</a:t>
            </a:r>
          </a:p>
        </p:txBody>
      </p:sp>
      <p:sp>
        <p:nvSpPr>
          <p:cNvPr id="9" name="Textplatzhalter 2">
            <a:extLst>
              <a:ext uri="{FF2B5EF4-FFF2-40B4-BE49-F238E27FC236}">
                <a16:creationId xmlns:a16="http://schemas.microsoft.com/office/drawing/2014/main" id="{049C9268-68F8-05E3-7372-E751824175A7}"/>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rgbClr val="235275"/>
                </a:solidFill>
              </a:defRPr>
            </a:lvl1pPr>
          </a:lstStyle>
          <a:p>
            <a:pPr lvl="0"/>
            <a:r>
              <a:rPr lang="de-DE" dirty="0"/>
              <a:t>BASIS:</a:t>
            </a:r>
          </a:p>
        </p:txBody>
      </p:sp>
      <p:sp>
        <p:nvSpPr>
          <p:cNvPr id="10" name="Slide Number Placeholder 5">
            <a:extLst>
              <a:ext uri="{FF2B5EF4-FFF2-40B4-BE49-F238E27FC236}">
                <a16:creationId xmlns:a16="http://schemas.microsoft.com/office/drawing/2014/main" id="{98D87730-D7E3-DE16-5378-CB6B95652F1B}"/>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rgbClr val="00497B"/>
              </a:solidFill>
              <a:latin typeface="+mj-lt"/>
              <a:cs typeface="Arial" panose="020B0604020202020204" pitchFamily="34" charset="0"/>
            </a:endParaRPr>
          </a:p>
          <a:p>
            <a:r>
              <a:rPr lang="de-DE" sz="500" dirty="0">
                <a:solidFill>
                  <a:srgbClr val="00497B"/>
                </a:solidFill>
                <a:latin typeface="+mj-lt"/>
                <a:cs typeface="Arial" panose="020B0604020202020204" pitchFamily="34" charset="0"/>
              </a:rPr>
              <a:t>Seite </a:t>
            </a:r>
            <a:fld id="{2C8D5394-467E-6448-B0BC-2A23AB97C1FB}" type="slidenum">
              <a:rPr lang="de-DE" sz="500" smtClean="0">
                <a:solidFill>
                  <a:srgbClr val="00497B"/>
                </a:solidFill>
                <a:latin typeface="+mj-lt"/>
                <a:cs typeface="Arial" panose="020B0604020202020204" pitchFamily="34" charset="0"/>
              </a:rPr>
              <a:pPr/>
              <a:t>‹Nr.›</a:t>
            </a:fld>
            <a:endParaRPr lang="de-DE" sz="500" dirty="0">
              <a:solidFill>
                <a:srgbClr val="00497B"/>
              </a:solidFill>
              <a:latin typeface="+mj-lt"/>
              <a:cs typeface="Arial" panose="020B0604020202020204" pitchFamily="34" charset="0"/>
            </a:endParaRPr>
          </a:p>
          <a:p>
            <a:endParaRPr lang="de-DE" sz="600" dirty="0">
              <a:latin typeface="+mj-lt"/>
              <a:cs typeface="Arial" panose="020B0604020202020204" pitchFamily="34" charset="0"/>
            </a:endParaRPr>
          </a:p>
        </p:txBody>
      </p:sp>
    </p:spTree>
    <p:extLst>
      <p:ext uri="{BB962C8B-B14F-4D97-AF65-F5344CB8AC3E}">
        <p14:creationId xmlns:p14="http://schemas.microsoft.com/office/powerpoint/2010/main" val="4125099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Agenda">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329317" y="808886"/>
            <a:ext cx="11520000" cy="755650"/>
          </a:xfrm>
          <a:prstGeom prst="rect">
            <a:avLst/>
          </a:prstGeom>
        </p:spPr>
        <p:txBody>
          <a:bodyPr lIns="36000" rIns="36000"/>
          <a:lstStyle>
            <a:lvl1pPr>
              <a:defRPr sz="1200" b="0">
                <a:solidFill>
                  <a:schemeClr val="bg1"/>
                </a:solidFill>
              </a:defRPr>
            </a:lvl1pPr>
          </a:lstStyle>
          <a:p>
            <a:r>
              <a:rPr lang="en-GB" dirty="0"/>
              <a:t>Agenda</a:t>
            </a:r>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p:nvPr>
        </p:nvSpPr>
        <p:spPr>
          <a:xfrm>
            <a:off x="329318" y="33900"/>
            <a:ext cx="11160000" cy="756000"/>
          </a:xfrm>
          <a:prstGeom prst="rect">
            <a:avLst/>
          </a:prstGeom>
        </p:spPr>
        <p:txBody>
          <a:bodyPr vert="horz" wrap="square" lIns="36000" tIns="0" rIns="36000" bIns="0" rtlCol="0" anchor="b" anchorCtr="0">
            <a:noAutofit/>
          </a:bodyPr>
          <a:lstStyle>
            <a:lvl1pPr marL="0" indent="0">
              <a:lnSpc>
                <a:spcPts val="2600"/>
              </a:lnSpc>
              <a:buNone/>
              <a:defRPr lang="de-DE" sz="2400" b="1" cap="none" spc="50" baseline="0" dirty="0">
                <a:solidFill>
                  <a:schemeClr val="bg1"/>
                </a:solidFill>
                <a:latin typeface="+mn-lt"/>
              </a:defRPr>
            </a:lvl1pPr>
          </a:lstStyle>
          <a:p>
            <a:pPr marL="177800" lvl="0" indent="-177800">
              <a:spcAft>
                <a:spcPts val="0"/>
              </a:spcAft>
            </a:pPr>
            <a:endParaRPr lang="de-AT" dirty="0"/>
          </a:p>
        </p:txBody>
      </p:sp>
      <p:sp>
        <p:nvSpPr>
          <p:cNvPr id="6" name="Textplatzhalter 2">
            <a:extLst>
              <a:ext uri="{FF2B5EF4-FFF2-40B4-BE49-F238E27FC236}">
                <a16:creationId xmlns:a16="http://schemas.microsoft.com/office/drawing/2014/main" id="{BBDCCB3B-3206-37AE-78A7-6A0C4ED4F783}"/>
              </a:ext>
            </a:extLst>
          </p:cNvPr>
          <p:cNvSpPr>
            <a:spLocks noGrp="1"/>
          </p:cNvSpPr>
          <p:nvPr>
            <p:ph type="body" sz="quarter" idx="12" hasCustomPrompt="1"/>
          </p:nvPr>
        </p:nvSpPr>
        <p:spPr>
          <a:xfrm>
            <a:off x="3589200" y="6588000"/>
            <a:ext cx="6840000" cy="180000"/>
          </a:xfrm>
          <a:prstGeom prst="rect">
            <a:avLst/>
          </a:prstGeom>
        </p:spPr>
        <p:txBody>
          <a:bodyPr lIns="0" tIns="0" rIns="0" bIns="0" anchor="t" anchorCtr="0"/>
          <a:lstStyle>
            <a:lvl1pPr>
              <a:defRPr lang="de-DE" sz="500" b="1" baseline="0" dirty="0">
                <a:solidFill>
                  <a:schemeClr val="bg1"/>
                </a:solidFill>
              </a:defRPr>
            </a:lvl1pPr>
          </a:lstStyle>
          <a:p>
            <a:pPr lvl="0"/>
            <a:r>
              <a:rPr lang="de-DE" dirty="0"/>
              <a:t>FRAGE:</a:t>
            </a:r>
          </a:p>
        </p:txBody>
      </p:sp>
      <p:sp>
        <p:nvSpPr>
          <p:cNvPr id="7" name="Textplatzhalter 2">
            <a:extLst>
              <a:ext uri="{FF2B5EF4-FFF2-40B4-BE49-F238E27FC236}">
                <a16:creationId xmlns:a16="http://schemas.microsoft.com/office/drawing/2014/main" id="{76B9D7D0-E552-754B-B718-7D2D04C5FBB0}"/>
              </a:ext>
            </a:extLst>
          </p:cNvPr>
          <p:cNvSpPr>
            <a:spLocks noGrp="1"/>
          </p:cNvSpPr>
          <p:nvPr>
            <p:ph type="body" sz="quarter" idx="14" hasCustomPrompt="1"/>
          </p:nvPr>
        </p:nvSpPr>
        <p:spPr>
          <a:xfrm>
            <a:off x="349200" y="6588000"/>
            <a:ext cx="2681749" cy="180000"/>
          </a:xfrm>
          <a:prstGeom prst="rect">
            <a:avLst/>
          </a:prstGeom>
        </p:spPr>
        <p:txBody>
          <a:bodyPr lIns="0" tIns="0" rIns="0" bIns="0"/>
          <a:lstStyle>
            <a:lvl1pPr marL="0" indent="0">
              <a:spcBef>
                <a:spcPts val="0"/>
              </a:spcBef>
              <a:buNone/>
              <a:defRPr sz="500" b="1" baseline="0">
                <a:solidFill>
                  <a:schemeClr val="bg1"/>
                </a:solidFill>
              </a:defRPr>
            </a:lvl1pPr>
          </a:lstStyle>
          <a:p>
            <a:pPr lvl="0"/>
            <a:r>
              <a:rPr lang="de-DE" dirty="0"/>
              <a:t>BASIS:</a:t>
            </a:r>
          </a:p>
        </p:txBody>
      </p:sp>
      <p:sp>
        <p:nvSpPr>
          <p:cNvPr id="5" name="Slide Number Placeholder 5">
            <a:extLst>
              <a:ext uri="{FF2B5EF4-FFF2-40B4-BE49-F238E27FC236}">
                <a16:creationId xmlns:a16="http://schemas.microsoft.com/office/drawing/2014/main" id="{35F65F48-8B52-2B8D-0039-7AEF48E643B4}"/>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chemeClr val="bg1"/>
              </a:solidFill>
              <a:latin typeface="+mj-lt"/>
              <a:cs typeface="Arial" panose="020B0604020202020204" pitchFamily="34" charset="0"/>
            </a:endParaRPr>
          </a:p>
          <a:p>
            <a:r>
              <a:rPr lang="de-DE" sz="500" dirty="0">
                <a:solidFill>
                  <a:schemeClr val="bg1"/>
                </a:solidFill>
                <a:latin typeface="+mj-lt"/>
                <a:cs typeface="Arial" panose="020B0604020202020204" pitchFamily="34" charset="0"/>
              </a:rPr>
              <a:t>Seite </a:t>
            </a:r>
            <a:fld id="{2C8D5394-467E-6448-B0BC-2A23AB97C1FB}" type="slidenum">
              <a:rPr lang="de-DE" sz="500" smtClean="0">
                <a:solidFill>
                  <a:schemeClr val="bg1"/>
                </a:solidFill>
                <a:latin typeface="+mj-lt"/>
                <a:cs typeface="Arial" panose="020B0604020202020204" pitchFamily="34" charset="0"/>
              </a:rPr>
              <a:pPr/>
              <a:t>‹Nr.›</a:t>
            </a:fld>
            <a:endParaRPr lang="de-DE" sz="500" dirty="0">
              <a:solidFill>
                <a:schemeClr val="bg1"/>
              </a:solidFill>
              <a:latin typeface="+mj-lt"/>
              <a:cs typeface="Arial" panose="020B0604020202020204" pitchFamily="34" charset="0"/>
            </a:endParaRPr>
          </a:p>
          <a:p>
            <a:endParaRPr lang="de-DE" sz="60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2707035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REPORT_Copy text on colour">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90B2-781B-E45F-D716-5C495FBE7C7E}"/>
              </a:ext>
            </a:extLst>
          </p:cNvPr>
          <p:cNvSpPr>
            <a:spLocks noGrp="1"/>
          </p:cNvSpPr>
          <p:nvPr>
            <p:ph type="title" hasCustomPrompt="1"/>
          </p:nvPr>
        </p:nvSpPr>
        <p:spPr>
          <a:xfrm>
            <a:off x="515937" y="620714"/>
            <a:ext cx="11160125" cy="755650"/>
          </a:xfrm>
          <a:prstGeom prst="rect">
            <a:avLst/>
          </a:prstGeom>
        </p:spPr>
        <p:txBody>
          <a:bodyPr/>
          <a:lstStyle>
            <a:lvl1pPr>
              <a:defRPr>
                <a:solidFill>
                  <a:schemeClr val="bg1"/>
                </a:solidFill>
              </a:defRPr>
            </a:lvl1pPr>
          </a:lstStyle>
          <a:p>
            <a:r>
              <a:rPr lang="en-GB"/>
              <a:t>Headline</a:t>
            </a:r>
            <a:endParaRPr lang="en-GB" dirty="0"/>
          </a:p>
        </p:txBody>
      </p:sp>
      <p:sp>
        <p:nvSpPr>
          <p:cNvPr id="15" name="Textplatzhalter 10">
            <a:extLst>
              <a:ext uri="{FF2B5EF4-FFF2-40B4-BE49-F238E27FC236}">
                <a16:creationId xmlns:a16="http://schemas.microsoft.com/office/drawing/2014/main" id="{82E4ED64-B641-0E82-9DDC-60A72655AA18}"/>
              </a:ext>
            </a:extLst>
          </p:cNvPr>
          <p:cNvSpPr>
            <a:spLocks noGrp="1"/>
          </p:cNvSpPr>
          <p:nvPr>
            <p:ph type="body" sz="quarter" idx="15" hasCustomPrompt="1"/>
          </p:nvPr>
        </p:nvSpPr>
        <p:spPr>
          <a:xfrm>
            <a:off x="515938" y="275183"/>
            <a:ext cx="11160124" cy="233470"/>
          </a:xfrm>
          <a:prstGeom prst="rect">
            <a:avLst/>
          </a:prstGeom>
        </p:spPr>
        <p:txBody>
          <a:bodyPr vert="horz" wrap="square" lIns="0" tIns="0" rIns="0" bIns="0" rtlCol="0" anchor="b" anchorCtr="0">
            <a:noAutofit/>
          </a:bodyPr>
          <a:lstStyle>
            <a:lvl1pPr marL="0" indent="0">
              <a:buNone/>
              <a:defRPr lang="de-DE" sz="900" cap="all" spc="50" baseline="0" dirty="0">
                <a:solidFill>
                  <a:schemeClr val="bg1"/>
                </a:solidFill>
                <a:latin typeface="+mj-lt"/>
              </a:defRPr>
            </a:lvl1pPr>
          </a:lstStyle>
          <a:p>
            <a:pPr marL="177800" lvl="0" indent="-177800">
              <a:spcAft>
                <a:spcPts val="0"/>
              </a:spcAft>
            </a:pPr>
            <a:r>
              <a:rPr lang="en-GB"/>
              <a:t>Optional Topline</a:t>
            </a:r>
            <a:endParaRPr lang="en-GB" dirty="0"/>
          </a:p>
        </p:txBody>
      </p:sp>
      <p:sp>
        <p:nvSpPr>
          <p:cNvPr id="7" name="Textplatzhalter 6">
            <a:extLst>
              <a:ext uri="{FF2B5EF4-FFF2-40B4-BE49-F238E27FC236}">
                <a16:creationId xmlns:a16="http://schemas.microsoft.com/office/drawing/2014/main" id="{FBC710AA-4360-506A-3D97-5A8F85A6F0A4}"/>
              </a:ext>
            </a:extLst>
          </p:cNvPr>
          <p:cNvSpPr>
            <a:spLocks noGrp="1"/>
          </p:cNvSpPr>
          <p:nvPr>
            <p:ph type="body" sz="quarter" idx="16" hasCustomPrompt="1"/>
          </p:nvPr>
        </p:nvSpPr>
        <p:spPr>
          <a:xfrm>
            <a:off x="515938" y="1390651"/>
            <a:ext cx="11160125" cy="4954588"/>
          </a:xfrm>
          <a:prstGeom prst="rect">
            <a:avLst/>
          </a:prstGeom>
        </p:spPr>
        <p:txBody>
          <a:bodyPr/>
          <a:lstStyle>
            <a:lvl1pPr>
              <a:defRPr sz="12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dirty="0"/>
              <a:t>Text</a:t>
            </a:r>
          </a:p>
          <a:p>
            <a:pPr lvl="1"/>
            <a:r>
              <a:rPr lang="en-GB" dirty="0"/>
              <a:t>Text</a:t>
            </a:r>
          </a:p>
          <a:p>
            <a:pPr lvl="2"/>
            <a:r>
              <a:rPr lang="en-GB" dirty="0"/>
              <a:t>Text</a:t>
            </a:r>
          </a:p>
          <a:p>
            <a:pPr lvl="3"/>
            <a:r>
              <a:rPr lang="en-GB" dirty="0"/>
              <a:t>Text</a:t>
            </a:r>
          </a:p>
          <a:p>
            <a:pPr lvl="4"/>
            <a:r>
              <a:rPr lang="en-GB" dirty="0"/>
              <a:t>Text</a:t>
            </a:r>
          </a:p>
        </p:txBody>
      </p:sp>
      <p:sp>
        <p:nvSpPr>
          <p:cNvPr id="3" name="object 42">
            <a:extLst>
              <a:ext uri="{FF2B5EF4-FFF2-40B4-BE49-F238E27FC236}">
                <a16:creationId xmlns:a16="http://schemas.microsoft.com/office/drawing/2014/main" id="{861521F6-63CD-1B2D-F637-F608B042F5F7}"/>
              </a:ext>
            </a:extLst>
          </p:cNvPr>
          <p:cNvSpPr txBox="1"/>
          <p:nvPr userDrawn="1"/>
        </p:nvSpPr>
        <p:spPr>
          <a:xfrm>
            <a:off x="347299" y="6588000"/>
            <a:ext cx="2340000" cy="164789"/>
          </a:xfrm>
          <a:prstGeom prst="rect">
            <a:avLst/>
          </a:prstGeom>
        </p:spPr>
        <p:txBody>
          <a:bodyPr vert="horz" wrap="square" lIns="0" tIns="10795" rIns="0" bIns="0" rtlCol="0">
            <a:spAutoFit/>
          </a:bodyPr>
          <a:lstStyle/>
          <a:p>
            <a:pPr marL="12700" marR="0" lvl="0" indent="0" defTabSz="914400" eaLnBrk="1" fontAlgn="auto" latinLnBrk="0" hangingPunct="1">
              <a:lnSpc>
                <a:spcPct val="100000"/>
              </a:lnSpc>
              <a:spcBef>
                <a:spcPts val="85"/>
              </a:spcBef>
              <a:spcAft>
                <a:spcPts val="0"/>
              </a:spcAft>
              <a:buClrTx/>
              <a:buSzTx/>
              <a:buFontTx/>
              <a:buNone/>
              <a:tabLst/>
              <a:defRPr/>
            </a:pPr>
            <a:r>
              <a:rPr kumimoji="0" sz="500" b="1" i="0" u="none" strike="noStrike" kern="0" cap="none" spc="0" normalizeH="0" baseline="0" noProof="0" dirty="0">
                <a:ln>
                  <a:noFill/>
                </a:ln>
                <a:solidFill>
                  <a:schemeClr val="bg1"/>
                </a:solidFill>
                <a:effectLst/>
                <a:uLnTx/>
                <a:uFillTx/>
                <a:latin typeface="Inter"/>
                <a:cs typeface="Inter"/>
              </a:rPr>
              <a:t>BASIS:</a:t>
            </a:r>
            <a:r>
              <a:rPr kumimoji="0" lang="de-AT" sz="500" b="1" i="0" u="none" strike="noStrike" kern="0" cap="none" spc="25" normalizeH="0" baseline="0" noProof="0" dirty="0">
                <a:ln>
                  <a:noFill/>
                </a:ln>
                <a:solidFill>
                  <a:schemeClr val="bg1"/>
                </a:solidFill>
                <a:effectLst/>
                <a:uLnTx/>
                <a:uFillTx/>
                <a:latin typeface="Inter"/>
                <a:cs typeface="Inter"/>
              </a:rPr>
              <a:t> Österreichische Bevölkerung 16+</a:t>
            </a:r>
            <a:r>
              <a:rPr kumimoji="0" sz="500" b="0" i="0" u="none" strike="noStrike" kern="0" cap="none" spc="0" normalizeH="0" baseline="0" noProof="0" dirty="0">
                <a:ln>
                  <a:noFill/>
                </a:ln>
                <a:solidFill>
                  <a:schemeClr val="bg1"/>
                </a:solidFill>
                <a:effectLst/>
                <a:uLnTx/>
                <a:uFillTx/>
                <a:latin typeface="Inter"/>
                <a:cs typeface="Inter"/>
              </a:rPr>
              <a:t>,</a:t>
            </a:r>
            <a:r>
              <a:rPr kumimoji="0" sz="500" b="0" i="0" u="none" strike="noStrike" kern="0" cap="none" spc="10" normalizeH="0" baseline="0" noProof="0" dirty="0">
                <a:ln>
                  <a:noFill/>
                </a:ln>
                <a:solidFill>
                  <a:schemeClr val="bg1"/>
                </a:solidFill>
                <a:effectLst/>
                <a:uLnTx/>
                <a:uFillTx/>
                <a:latin typeface="Inter"/>
                <a:cs typeface="Inter"/>
              </a:rPr>
              <a:t> </a:t>
            </a:r>
            <a:r>
              <a:rPr kumimoji="0" lang="de-AT" sz="500" b="0" i="0" u="none" strike="noStrike" kern="0" cap="none" spc="0" normalizeH="0" baseline="0" noProof="0" dirty="0">
                <a:ln>
                  <a:noFill/>
                </a:ln>
                <a:solidFill>
                  <a:schemeClr val="bg1"/>
                </a:solidFill>
                <a:effectLst/>
                <a:uLnTx/>
                <a:uFillTx/>
                <a:latin typeface="Inter"/>
                <a:cs typeface="Inter"/>
              </a:rPr>
              <a:t>n</a:t>
            </a:r>
            <a:r>
              <a:rPr kumimoji="0" sz="500" b="0" i="0" u="none" strike="noStrike" kern="0" cap="none" spc="0" normalizeH="0" baseline="0" noProof="0" dirty="0">
                <a:ln>
                  <a:noFill/>
                </a:ln>
                <a:solidFill>
                  <a:schemeClr val="bg1"/>
                </a:solidFill>
                <a:effectLst/>
                <a:uLnTx/>
                <a:uFillTx/>
                <a:latin typeface="Inter"/>
                <a:cs typeface="Inter"/>
              </a:rPr>
              <a:t>=</a:t>
            </a:r>
            <a:r>
              <a:rPr kumimoji="0" lang="de-AT" sz="500" b="0" i="0" u="none" strike="noStrike" kern="0" cap="none" spc="0" normalizeH="0" baseline="0" noProof="0" dirty="0">
                <a:ln>
                  <a:noFill/>
                </a:ln>
                <a:solidFill>
                  <a:schemeClr val="bg1"/>
                </a:solidFill>
                <a:effectLst/>
                <a:uLnTx/>
                <a:uFillTx/>
                <a:latin typeface="Inter"/>
                <a:cs typeface="Inter"/>
              </a:rPr>
              <a:t>xxx</a:t>
            </a:r>
            <a:r>
              <a:rPr kumimoji="0" sz="500" b="0" i="0" u="none" strike="noStrike" kern="0" cap="none" spc="10" normalizeH="0" baseline="0" noProof="0" dirty="0">
                <a:ln>
                  <a:noFill/>
                </a:ln>
                <a:solidFill>
                  <a:schemeClr val="bg1"/>
                </a:solidFill>
                <a:effectLst/>
                <a:uLnTx/>
                <a:uFillTx/>
                <a:latin typeface="Inter"/>
                <a:cs typeface="Inter"/>
              </a:rPr>
              <a:t> </a:t>
            </a:r>
            <a:r>
              <a:rPr kumimoji="0" sz="500" b="0" i="0" u="none" strike="noStrike" kern="0" cap="none" spc="0" normalizeH="0" baseline="0" noProof="0" dirty="0">
                <a:ln>
                  <a:noFill/>
                </a:ln>
                <a:solidFill>
                  <a:schemeClr val="bg1"/>
                </a:solidFill>
                <a:effectLst/>
                <a:uLnTx/>
                <a:uFillTx/>
                <a:latin typeface="Inter"/>
                <a:cs typeface="Inter"/>
              </a:rPr>
              <a:t>|</a:t>
            </a:r>
            <a:r>
              <a:rPr kumimoji="0" sz="500" b="0" i="0" u="none" strike="noStrike" kern="0" cap="none" spc="10" normalizeH="0" baseline="0" noProof="0" dirty="0">
                <a:ln>
                  <a:noFill/>
                </a:ln>
                <a:solidFill>
                  <a:schemeClr val="bg1"/>
                </a:solidFill>
                <a:effectLst/>
                <a:uLnTx/>
                <a:uFillTx/>
                <a:latin typeface="Inter"/>
                <a:cs typeface="Inter"/>
              </a:rPr>
              <a:t> </a:t>
            </a:r>
            <a:r>
              <a:rPr kumimoji="0" sz="500" b="1" i="0" u="none" strike="noStrike" kern="0" cap="none" spc="0" normalizeH="0" baseline="0" noProof="0" dirty="0">
                <a:ln>
                  <a:noFill/>
                </a:ln>
                <a:solidFill>
                  <a:schemeClr val="bg1"/>
                </a:solidFill>
                <a:effectLst/>
                <a:uLnTx/>
                <a:uFillTx/>
                <a:latin typeface="Inter"/>
                <a:cs typeface="Inter"/>
              </a:rPr>
              <a:t>ANGABEN</a:t>
            </a:r>
            <a:r>
              <a:rPr kumimoji="0" sz="500" b="1" i="0" u="none" strike="noStrike" kern="0" cap="none" spc="10" normalizeH="0" baseline="0" noProof="0" dirty="0">
                <a:ln>
                  <a:noFill/>
                </a:ln>
                <a:solidFill>
                  <a:schemeClr val="bg1"/>
                </a:solidFill>
                <a:effectLst/>
                <a:uLnTx/>
                <a:uFillTx/>
                <a:latin typeface="Inter"/>
                <a:cs typeface="Inter"/>
              </a:rPr>
              <a:t> </a:t>
            </a:r>
            <a:r>
              <a:rPr kumimoji="0" sz="500" b="1" i="0" u="none" strike="noStrike" kern="0" cap="none" spc="0" normalizeH="0" baseline="0" noProof="0" dirty="0">
                <a:ln>
                  <a:noFill/>
                </a:ln>
                <a:solidFill>
                  <a:schemeClr val="bg1"/>
                </a:solidFill>
                <a:effectLst/>
                <a:uLnTx/>
                <a:uFillTx/>
                <a:latin typeface="Inter"/>
                <a:cs typeface="Inter"/>
              </a:rPr>
              <a:t>IN</a:t>
            </a:r>
            <a:r>
              <a:rPr kumimoji="0" sz="500" b="1" i="0" u="none" strike="noStrike" kern="0" cap="none" spc="15" normalizeH="0" baseline="0" noProof="0" dirty="0">
                <a:ln>
                  <a:noFill/>
                </a:ln>
                <a:solidFill>
                  <a:schemeClr val="bg1"/>
                </a:solidFill>
                <a:effectLst/>
                <a:uLnTx/>
                <a:uFillTx/>
                <a:latin typeface="Inter"/>
                <a:cs typeface="Inter"/>
              </a:rPr>
              <a:t> </a:t>
            </a:r>
            <a:r>
              <a:rPr kumimoji="0" sz="500" b="1" i="0" u="none" strike="noStrike" kern="0" cap="none" spc="-10" normalizeH="0" baseline="0" noProof="0" dirty="0">
                <a:ln>
                  <a:noFill/>
                </a:ln>
                <a:solidFill>
                  <a:schemeClr val="bg1"/>
                </a:solidFill>
                <a:effectLst/>
                <a:uLnTx/>
                <a:uFillTx/>
                <a:latin typeface="Inter"/>
                <a:cs typeface="Inter"/>
              </a:rPr>
              <a:t>PROZENT</a:t>
            </a:r>
            <a:endParaRPr kumimoji="0" sz="500" b="0" i="0" u="none" strike="noStrike" kern="0" cap="none" spc="0" normalizeH="0" baseline="0" noProof="0" dirty="0">
              <a:ln>
                <a:noFill/>
              </a:ln>
              <a:solidFill>
                <a:schemeClr val="bg1"/>
              </a:solidFill>
              <a:effectLst/>
              <a:uLnTx/>
              <a:uFillTx/>
              <a:latin typeface="Inter"/>
              <a:cs typeface="Inter"/>
            </a:endParaRPr>
          </a:p>
        </p:txBody>
      </p:sp>
      <p:sp>
        <p:nvSpPr>
          <p:cNvPr id="8" name="object 43">
            <a:extLst>
              <a:ext uri="{FF2B5EF4-FFF2-40B4-BE49-F238E27FC236}">
                <a16:creationId xmlns:a16="http://schemas.microsoft.com/office/drawing/2014/main" id="{3A90EA18-4170-073D-79CB-BBE88EF55EDE}"/>
              </a:ext>
            </a:extLst>
          </p:cNvPr>
          <p:cNvSpPr txBox="1"/>
          <p:nvPr userDrawn="1"/>
        </p:nvSpPr>
        <p:spPr>
          <a:xfrm>
            <a:off x="3587299" y="6588000"/>
            <a:ext cx="1580515" cy="87845"/>
          </a:xfrm>
          <a:prstGeom prst="rect">
            <a:avLst/>
          </a:prstGeom>
        </p:spPr>
        <p:txBody>
          <a:bodyPr vert="horz" wrap="square" lIns="0" tIns="10795" rIns="0" bIns="0" rtlCol="0">
            <a:spAutoFit/>
          </a:bodyPr>
          <a:lstStyle/>
          <a:p>
            <a:pPr marL="12700" marR="0" lvl="0" indent="0" defTabSz="914400" eaLnBrk="1" fontAlgn="auto" latinLnBrk="0" hangingPunct="1">
              <a:lnSpc>
                <a:spcPct val="100000"/>
              </a:lnSpc>
              <a:spcBef>
                <a:spcPts val="85"/>
              </a:spcBef>
              <a:spcAft>
                <a:spcPts val="0"/>
              </a:spcAft>
              <a:buClrTx/>
              <a:buSzTx/>
              <a:buFontTx/>
              <a:buNone/>
              <a:tabLst/>
              <a:defRPr/>
            </a:pPr>
            <a:r>
              <a:rPr kumimoji="0" lang="de-DE" sz="500" b="0" i="0" u="none" strike="noStrike" kern="0" cap="none" spc="0" normalizeH="0" baseline="0" noProof="0" dirty="0">
                <a:ln>
                  <a:noFill/>
                </a:ln>
                <a:solidFill>
                  <a:schemeClr val="bg1"/>
                </a:solidFill>
                <a:effectLst/>
                <a:uLnTx/>
                <a:uFillTx/>
                <a:latin typeface="Inter"/>
                <a:cs typeface="Inter"/>
              </a:rPr>
              <a:t>Fragetext</a:t>
            </a:r>
            <a:endParaRPr kumimoji="0" sz="500" b="0" i="0" u="none" strike="noStrike" kern="0" cap="none" spc="0" normalizeH="0" baseline="0" noProof="0" dirty="0">
              <a:ln>
                <a:noFill/>
              </a:ln>
              <a:solidFill>
                <a:schemeClr val="bg1"/>
              </a:solidFill>
              <a:effectLst/>
              <a:uLnTx/>
              <a:uFillTx/>
              <a:latin typeface="Inter"/>
              <a:cs typeface="Inter"/>
            </a:endParaRPr>
          </a:p>
        </p:txBody>
      </p:sp>
      <p:sp>
        <p:nvSpPr>
          <p:cNvPr id="10" name="Slide Number Placeholder 5">
            <a:extLst>
              <a:ext uri="{FF2B5EF4-FFF2-40B4-BE49-F238E27FC236}">
                <a16:creationId xmlns:a16="http://schemas.microsoft.com/office/drawing/2014/main" id="{C71BE903-E045-0645-15AA-97D4C7B917EF}"/>
              </a:ext>
            </a:extLst>
          </p:cNvPr>
          <p:cNvSpPr txBox="1">
            <a:spLocks/>
          </p:cNvSpPr>
          <p:nvPr userDrawn="1"/>
        </p:nvSpPr>
        <p:spPr>
          <a:xfrm>
            <a:off x="11458575" y="6494400"/>
            <a:ext cx="651075" cy="87845"/>
          </a:xfrm>
          <a:prstGeom prst="rect">
            <a:avLst/>
          </a:prstGeom>
        </p:spPr>
        <p:txBody>
          <a:bodyPr/>
          <a:lstStyle>
            <a:defPPr>
              <a:defRPr lang="de-D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de-DE" sz="500" dirty="0">
              <a:solidFill>
                <a:schemeClr val="bg1"/>
              </a:solidFill>
              <a:latin typeface="+mj-lt"/>
              <a:cs typeface="Arial" panose="020B0604020202020204" pitchFamily="34" charset="0"/>
            </a:endParaRPr>
          </a:p>
          <a:p>
            <a:r>
              <a:rPr lang="de-DE" sz="500" dirty="0">
                <a:solidFill>
                  <a:schemeClr val="bg1"/>
                </a:solidFill>
                <a:latin typeface="+mj-lt"/>
                <a:cs typeface="Arial" panose="020B0604020202020204" pitchFamily="34" charset="0"/>
              </a:rPr>
              <a:t>Seite </a:t>
            </a:r>
            <a:fld id="{2C8D5394-467E-6448-B0BC-2A23AB97C1FB}" type="slidenum">
              <a:rPr lang="de-DE" sz="500" smtClean="0">
                <a:solidFill>
                  <a:schemeClr val="bg1"/>
                </a:solidFill>
                <a:latin typeface="+mj-lt"/>
                <a:cs typeface="Arial" panose="020B0604020202020204" pitchFamily="34" charset="0"/>
              </a:rPr>
              <a:pPr/>
              <a:t>‹Nr.›</a:t>
            </a:fld>
            <a:endParaRPr lang="de-DE" sz="500" dirty="0">
              <a:solidFill>
                <a:schemeClr val="bg1"/>
              </a:solidFill>
              <a:latin typeface="+mj-lt"/>
              <a:cs typeface="Arial" panose="020B0604020202020204" pitchFamily="34" charset="0"/>
            </a:endParaRPr>
          </a:p>
          <a:p>
            <a:endParaRPr lang="de-DE" sz="600" dirty="0">
              <a:solidFill>
                <a:schemeClr val="bg1"/>
              </a:solidFill>
              <a:latin typeface="+mj-lt"/>
              <a:cs typeface="Arial" panose="020B0604020202020204" pitchFamily="34" charset="0"/>
            </a:endParaRPr>
          </a:p>
        </p:txBody>
      </p:sp>
    </p:spTree>
    <p:extLst>
      <p:ext uri="{BB962C8B-B14F-4D97-AF65-F5344CB8AC3E}">
        <p14:creationId xmlns:p14="http://schemas.microsoft.com/office/powerpoint/2010/main" val="894945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Aufzählung_Titel-Untertitel">
    <p:spTree>
      <p:nvGrpSpPr>
        <p:cNvPr id="1" name=""/>
        <p:cNvGrpSpPr/>
        <p:nvPr/>
      </p:nvGrpSpPr>
      <p:grpSpPr>
        <a:xfrm>
          <a:off x="0" y="0"/>
          <a:ext cx="0" cy="0"/>
          <a:chOff x="0" y="0"/>
          <a:chExt cx="0" cy="0"/>
        </a:xfrm>
      </p:grpSpPr>
      <p:sp>
        <p:nvSpPr>
          <p:cNvPr id="18" name="object 5">
            <a:extLst>
              <a:ext uri="{FF2B5EF4-FFF2-40B4-BE49-F238E27FC236}">
                <a16:creationId xmlns:a16="http://schemas.microsoft.com/office/drawing/2014/main" id="{E8FDECF5-71C7-0035-A2C3-639F01DA8913}"/>
              </a:ext>
            </a:extLst>
          </p:cNvPr>
          <p:cNvSpPr/>
          <p:nvPr userDrawn="1"/>
        </p:nvSpPr>
        <p:spPr>
          <a:xfrm>
            <a:off x="360000" y="37188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9" name="object 5">
            <a:extLst>
              <a:ext uri="{FF2B5EF4-FFF2-40B4-BE49-F238E27FC236}">
                <a16:creationId xmlns:a16="http://schemas.microsoft.com/office/drawing/2014/main" id="{72D50ECA-CC1A-489B-F970-4CB323BCE520}"/>
              </a:ext>
            </a:extLst>
          </p:cNvPr>
          <p:cNvSpPr/>
          <p:nvPr userDrawn="1"/>
        </p:nvSpPr>
        <p:spPr>
          <a:xfrm>
            <a:off x="6220800" y="37188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7" name="object 5">
            <a:extLst>
              <a:ext uri="{FF2B5EF4-FFF2-40B4-BE49-F238E27FC236}">
                <a16:creationId xmlns:a16="http://schemas.microsoft.com/office/drawing/2014/main" id="{62DB7C85-36FF-BC06-D527-735FC53F2858}"/>
              </a:ext>
            </a:extLst>
          </p:cNvPr>
          <p:cNvSpPr/>
          <p:nvPr userDrawn="1"/>
        </p:nvSpPr>
        <p:spPr>
          <a:xfrm>
            <a:off x="62208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0" name="object 5">
            <a:extLst>
              <a:ext uri="{FF2B5EF4-FFF2-40B4-BE49-F238E27FC236}">
                <a16:creationId xmlns:a16="http://schemas.microsoft.com/office/drawing/2014/main" id="{C08D1152-3E3C-CAE4-F0E1-ED12603865A6}"/>
              </a:ext>
            </a:extLst>
          </p:cNvPr>
          <p:cNvSpPr/>
          <p:nvPr userDrawn="1"/>
        </p:nvSpPr>
        <p:spPr>
          <a:xfrm>
            <a:off x="3600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6" name="Titel 11"/>
          <p:cNvSpPr>
            <a:spLocks noGrp="1"/>
          </p:cNvSpPr>
          <p:nvPr>
            <p:ph type="title"/>
          </p:nvPr>
        </p:nvSpPr>
        <p:spPr>
          <a:xfrm>
            <a:off x="0" y="55034"/>
            <a:ext cx="12192000" cy="657556"/>
          </a:xfrm>
          <a:prstGeom prst="rect">
            <a:avLst/>
          </a:prstGeom>
        </p:spPr>
        <p:txBody>
          <a:bodyPr/>
          <a:lstStyle>
            <a:lvl1pPr>
              <a:defRPr sz="1867" b="0" i="0" u="none" baseline="0">
                <a:solidFill>
                  <a:schemeClr val="tx1"/>
                </a:solidFill>
              </a:defRPr>
            </a:lvl1pPr>
          </a:lstStyle>
          <a:p>
            <a:r>
              <a:rPr lang="de-DE" dirty="0"/>
              <a:t>Titelmasterformat durch Klicken bearbeiten</a:t>
            </a:r>
            <a:endParaRPr lang="de-AT" dirty="0"/>
          </a:p>
        </p:txBody>
      </p:sp>
      <p:sp>
        <p:nvSpPr>
          <p:cNvPr id="11" name="Textplatzhalter 2">
            <a:extLst>
              <a:ext uri="{FF2B5EF4-FFF2-40B4-BE49-F238E27FC236}">
                <a16:creationId xmlns:a16="http://schemas.microsoft.com/office/drawing/2014/main" id="{5D261619-0DCE-40EB-82F9-B149945D8E78}"/>
              </a:ext>
            </a:extLst>
          </p:cNvPr>
          <p:cNvSpPr>
            <a:spLocks noGrp="1"/>
          </p:cNvSpPr>
          <p:nvPr>
            <p:ph type="body" sz="quarter" idx="11" hasCustomPrompt="1"/>
          </p:nvPr>
        </p:nvSpPr>
        <p:spPr>
          <a:xfrm>
            <a:off x="363315" y="753959"/>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2" name="Textplatzhalter 2">
            <a:extLst>
              <a:ext uri="{FF2B5EF4-FFF2-40B4-BE49-F238E27FC236}">
                <a16:creationId xmlns:a16="http://schemas.microsoft.com/office/drawing/2014/main" id="{2FE1A877-EBA0-4BA3-ADC3-3A05A5618924}"/>
              </a:ext>
            </a:extLst>
          </p:cNvPr>
          <p:cNvSpPr>
            <a:spLocks noGrp="1"/>
          </p:cNvSpPr>
          <p:nvPr>
            <p:ph type="body" sz="quarter" idx="12" hasCustomPrompt="1"/>
          </p:nvPr>
        </p:nvSpPr>
        <p:spPr>
          <a:xfrm>
            <a:off x="6229006" y="756935"/>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3" name="Textplatzhalter 2">
            <a:extLst>
              <a:ext uri="{FF2B5EF4-FFF2-40B4-BE49-F238E27FC236}">
                <a16:creationId xmlns:a16="http://schemas.microsoft.com/office/drawing/2014/main" id="{98142E01-69C9-4BAC-A475-A3984C5F96F0}"/>
              </a:ext>
            </a:extLst>
          </p:cNvPr>
          <p:cNvSpPr>
            <a:spLocks noGrp="1"/>
          </p:cNvSpPr>
          <p:nvPr>
            <p:ph type="body" sz="quarter" idx="13" hasCustomPrompt="1"/>
          </p:nvPr>
        </p:nvSpPr>
        <p:spPr>
          <a:xfrm>
            <a:off x="360983" y="3714901"/>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4" name="Textplatzhalter 2">
            <a:extLst>
              <a:ext uri="{FF2B5EF4-FFF2-40B4-BE49-F238E27FC236}">
                <a16:creationId xmlns:a16="http://schemas.microsoft.com/office/drawing/2014/main" id="{616414E2-B3D0-4BC9-9DE9-F3C2AE1265E2}"/>
              </a:ext>
            </a:extLst>
          </p:cNvPr>
          <p:cNvSpPr>
            <a:spLocks noGrp="1"/>
          </p:cNvSpPr>
          <p:nvPr>
            <p:ph type="body" sz="quarter" idx="14" hasCustomPrompt="1"/>
          </p:nvPr>
        </p:nvSpPr>
        <p:spPr>
          <a:xfrm>
            <a:off x="6229958" y="3717877"/>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Tree>
    <p:extLst>
      <p:ext uri="{BB962C8B-B14F-4D97-AF65-F5344CB8AC3E}">
        <p14:creationId xmlns:p14="http://schemas.microsoft.com/office/powerpoint/2010/main" val="3430637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2_Aufzählung_Titel-Untertitel">
    <p:spTree>
      <p:nvGrpSpPr>
        <p:cNvPr id="1" name=""/>
        <p:cNvGrpSpPr/>
        <p:nvPr/>
      </p:nvGrpSpPr>
      <p:grpSpPr>
        <a:xfrm>
          <a:off x="0" y="0"/>
          <a:ext cx="0" cy="0"/>
          <a:chOff x="0" y="0"/>
          <a:chExt cx="0" cy="0"/>
        </a:xfrm>
      </p:grpSpPr>
      <p:sp>
        <p:nvSpPr>
          <p:cNvPr id="18" name="object 5">
            <a:extLst>
              <a:ext uri="{FF2B5EF4-FFF2-40B4-BE49-F238E27FC236}">
                <a16:creationId xmlns:a16="http://schemas.microsoft.com/office/drawing/2014/main" id="{E8FDECF5-71C7-0035-A2C3-639F01DA8913}"/>
              </a:ext>
            </a:extLst>
          </p:cNvPr>
          <p:cNvSpPr/>
          <p:nvPr userDrawn="1"/>
        </p:nvSpPr>
        <p:spPr>
          <a:xfrm>
            <a:off x="359999" y="3718800"/>
            <a:ext cx="4101235"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9" name="object 5">
            <a:extLst>
              <a:ext uri="{FF2B5EF4-FFF2-40B4-BE49-F238E27FC236}">
                <a16:creationId xmlns:a16="http://schemas.microsoft.com/office/drawing/2014/main" id="{72D50ECA-CC1A-489B-F970-4CB323BCE520}"/>
              </a:ext>
            </a:extLst>
          </p:cNvPr>
          <p:cNvSpPr/>
          <p:nvPr userDrawn="1"/>
        </p:nvSpPr>
        <p:spPr>
          <a:xfrm>
            <a:off x="4714210" y="3718800"/>
            <a:ext cx="2808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7" name="object 5">
            <a:extLst>
              <a:ext uri="{FF2B5EF4-FFF2-40B4-BE49-F238E27FC236}">
                <a16:creationId xmlns:a16="http://schemas.microsoft.com/office/drawing/2014/main" id="{62DB7C85-36FF-BC06-D527-735FC53F2858}"/>
              </a:ext>
            </a:extLst>
          </p:cNvPr>
          <p:cNvSpPr/>
          <p:nvPr userDrawn="1"/>
        </p:nvSpPr>
        <p:spPr>
          <a:xfrm>
            <a:off x="62208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0" name="object 5">
            <a:extLst>
              <a:ext uri="{FF2B5EF4-FFF2-40B4-BE49-F238E27FC236}">
                <a16:creationId xmlns:a16="http://schemas.microsoft.com/office/drawing/2014/main" id="{C08D1152-3E3C-CAE4-F0E1-ED12603865A6}"/>
              </a:ext>
            </a:extLst>
          </p:cNvPr>
          <p:cNvSpPr/>
          <p:nvPr userDrawn="1"/>
        </p:nvSpPr>
        <p:spPr>
          <a:xfrm>
            <a:off x="3600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6" name="Titel 11"/>
          <p:cNvSpPr>
            <a:spLocks noGrp="1"/>
          </p:cNvSpPr>
          <p:nvPr>
            <p:ph type="title"/>
          </p:nvPr>
        </p:nvSpPr>
        <p:spPr>
          <a:xfrm>
            <a:off x="0" y="55034"/>
            <a:ext cx="12192000" cy="657556"/>
          </a:xfrm>
          <a:prstGeom prst="rect">
            <a:avLst/>
          </a:prstGeom>
        </p:spPr>
        <p:txBody>
          <a:bodyPr/>
          <a:lstStyle>
            <a:lvl1pPr>
              <a:defRPr sz="1867" b="0" i="0" u="none" baseline="0">
                <a:solidFill>
                  <a:schemeClr val="tx1"/>
                </a:solidFill>
              </a:defRPr>
            </a:lvl1pPr>
          </a:lstStyle>
          <a:p>
            <a:r>
              <a:rPr lang="de-DE" dirty="0"/>
              <a:t>Titelmasterformat durch Klicken bearbeiten</a:t>
            </a:r>
            <a:endParaRPr lang="de-AT" dirty="0"/>
          </a:p>
        </p:txBody>
      </p:sp>
      <p:sp>
        <p:nvSpPr>
          <p:cNvPr id="11" name="Textplatzhalter 2">
            <a:extLst>
              <a:ext uri="{FF2B5EF4-FFF2-40B4-BE49-F238E27FC236}">
                <a16:creationId xmlns:a16="http://schemas.microsoft.com/office/drawing/2014/main" id="{5D261619-0DCE-40EB-82F9-B149945D8E78}"/>
              </a:ext>
            </a:extLst>
          </p:cNvPr>
          <p:cNvSpPr>
            <a:spLocks noGrp="1"/>
          </p:cNvSpPr>
          <p:nvPr>
            <p:ph type="body" sz="quarter" idx="11" hasCustomPrompt="1"/>
          </p:nvPr>
        </p:nvSpPr>
        <p:spPr>
          <a:xfrm>
            <a:off x="363315" y="753959"/>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2" name="Textplatzhalter 2">
            <a:extLst>
              <a:ext uri="{FF2B5EF4-FFF2-40B4-BE49-F238E27FC236}">
                <a16:creationId xmlns:a16="http://schemas.microsoft.com/office/drawing/2014/main" id="{2FE1A877-EBA0-4BA3-ADC3-3A05A5618924}"/>
              </a:ext>
            </a:extLst>
          </p:cNvPr>
          <p:cNvSpPr>
            <a:spLocks noGrp="1"/>
          </p:cNvSpPr>
          <p:nvPr>
            <p:ph type="body" sz="quarter" idx="12" hasCustomPrompt="1"/>
          </p:nvPr>
        </p:nvSpPr>
        <p:spPr>
          <a:xfrm>
            <a:off x="6229006" y="756935"/>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3" name="Textplatzhalter 2">
            <a:extLst>
              <a:ext uri="{FF2B5EF4-FFF2-40B4-BE49-F238E27FC236}">
                <a16:creationId xmlns:a16="http://schemas.microsoft.com/office/drawing/2014/main" id="{98142E01-69C9-4BAC-A475-A3984C5F96F0}"/>
              </a:ext>
            </a:extLst>
          </p:cNvPr>
          <p:cNvSpPr>
            <a:spLocks noGrp="1"/>
          </p:cNvSpPr>
          <p:nvPr>
            <p:ph type="body" sz="quarter" idx="13" hasCustomPrompt="1"/>
          </p:nvPr>
        </p:nvSpPr>
        <p:spPr>
          <a:xfrm>
            <a:off x="360983" y="3714901"/>
            <a:ext cx="4099379"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2" name="object 5">
            <a:extLst>
              <a:ext uri="{FF2B5EF4-FFF2-40B4-BE49-F238E27FC236}">
                <a16:creationId xmlns:a16="http://schemas.microsoft.com/office/drawing/2014/main" id="{4DDD410D-EC00-D433-2DDE-66CEDFF1D403}"/>
              </a:ext>
            </a:extLst>
          </p:cNvPr>
          <p:cNvSpPr/>
          <p:nvPr userDrawn="1"/>
        </p:nvSpPr>
        <p:spPr>
          <a:xfrm>
            <a:off x="7731639" y="3718800"/>
            <a:ext cx="41004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4" name="Textplatzhalter 2">
            <a:extLst>
              <a:ext uri="{FF2B5EF4-FFF2-40B4-BE49-F238E27FC236}">
                <a16:creationId xmlns:a16="http://schemas.microsoft.com/office/drawing/2014/main" id="{616414E2-B3D0-4BC9-9DE9-F3C2AE1265E2}"/>
              </a:ext>
            </a:extLst>
          </p:cNvPr>
          <p:cNvSpPr>
            <a:spLocks noGrp="1"/>
          </p:cNvSpPr>
          <p:nvPr>
            <p:ph type="body" sz="quarter" idx="14" hasCustomPrompt="1"/>
          </p:nvPr>
        </p:nvSpPr>
        <p:spPr>
          <a:xfrm>
            <a:off x="7744722" y="3717877"/>
            <a:ext cx="4101235"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3" name="Textplatzhalter 2">
            <a:extLst>
              <a:ext uri="{FF2B5EF4-FFF2-40B4-BE49-F238E27FC236}">
                <a16:creationId xmlns:a16="http://schemas.microsoft.com/office/drawing/2014/main" id="{93DAFF34-E882-3A50-3C19-31CB8125BCC9}"/>
              </a:ext>
            </a:extLst>
          </p:cNvPr>
          <p:cNvSpPr>
            <a:spLocks noGrp="1"/>
          </p:cNvSpPr>
          <p:nvPr>
            <p:ph type="body" sz="quarter" idx="15" hasCustomPrompt="1"/>
          </p:nvPr>
        </p:nvSpPr>
        <p:spPr>
          <a:xfrm>
            <a:off x="4692371" y="3718800"/>
            <a:ext cx="2829839"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Tree>
    <p:extLst>
      <p:ext uri="{BB962C8B-B14F-4D97-AF65-F5344CB8AC3E}">
        <p14:creationId xmlns:p14="http://schemas.microsoft.com/office/powerpoint/2010/main" val="332866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1_Aufzählung_Titel-Untertitel">
    <p:spTree>
      <p:nvGrpSpPr>
        <p:cNvPr id="1" name=""/>
        <p:cNvGrpSpPr/>
        <p:nvPr/>
      </p:nvGrpSpPr>
      <p:grpSpPr>
        <a:xfrm>
          <a:off x="0" y="0"/>
          <a:ext cx="0" cy="0"/>
          <a:chOff x="0" y="0"/>
          <a:chExt cx="0" cy="0"/>
        </a:xfrm>
      </p:grpSpPr>
      <p:sp>
        <p:nvSpPr>
          <p:cNvPr id="18" name="object 5">
            <a:extLst>
              <a:ext uri="{FF2B5EF4-FFF2-40B4-BE49-F238E27FC236}">
                <a16:creationId xmlns:a16="http://schemas.microsoft.com/office/drawing/2014/main" id="{E8FDECF5-71C7-0035-A2C3-639F01DA8913}"/>
              </a:ext>
            </a:extLst>
          </p:cNvPr>
          <p:cNvSpPr/>
          <p:nvPr userDrawn="1"/>
        </p:nvSpPr>
        <p:spPr>
          <a:xfrm>
            <a:off x="360000" y="37188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9" name="object 5">
            <a:extLst>
              <a:ext uri="{FF2B5EF4-FFF2-40B4-BE49-F238E27FC236}">
                <a16:creationId xmlns:a16="http://schemas.microsoft.com/office/drawing/2014/main" id="{72D50ECA-CC1A-489B-F970-4CB323BCE520}"/>
              </a:ext>
            </a:extLst>
          </p:cNvPr>
          <p:cNvSpPr/>
          <p:nvPr userDrawn="1"/>
        </p:nvSpPr>
        <p:spPr>
          <a:xfrm>
            <a:off x="6220800" y="37188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7" name="object 5">
            <a:extLst>
              <a:ext uri="{FF2B5EF4-FFF2-40B4-BE49-F238E27FC236}">
                <a16:creationId xmlns:a16="http://schemas.microsoft.com/office/drawing/2014/main" id="{62DB7C85-36FF-BC06-D527-735FC53F2858}"/>
              </a:ext>
            </a:extLst>
          </p:cNvPr>
          <p:cNvSpPr/>
          <p:nvPr userDrawn="1"/>
        </p:nvSpPr>
        <p:spPr>
          <a:xfrm>
            <a:off x="62208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0" name="object 5">
            <a:extLst>
              <a:ext uri="{FF2B5EF4-FFF2-40B4-BE49-F238E27FC236}">
                <a16:creationId xmlns:a16="http://schemas.microsoft.com/office/drawing/2014/main" id="{C08D1152-3E3C-CAE4-F0E1-ED12603865A6}"/>
              </a:ext>
            </a:extLst>
          </p:cNvPr>
          <p:cNvSpPr/>
          <p:nvPr userDrawn="1"/>
        </p:nvSpPr>
        <p:spPr>
          <a:xfrm>
            <a:off x="359999" y="756000"/>
            <a:ext cx="11270025"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6" name="Titel 11"/>
          <p:cNvSpPr>
            <a:spLocks noGrp="1"/>
          </p:cNvSpPr>
          <p:nvPr>
            <p:ph type="title"/>
          </p:nvPr>
        </p:nvSpPr>
        <p:spPr>
          <a:xfrm>
            <a:off x="0" y="55034"/>
            <a:ext cx="12192000" cy="657556"/>
          </a:xfrm>
          <a:prstGeom prst="rect">
            <a:avLst/>
          </a:prstGeom>
        </p:spPr>
        <p:txBody>
          <a:bodyPr/>
          <a:lstStyle>
            <a:lvl1pPr>
              <a:defRPr sz="1867" b="0" i="0" u="none" baseline="0">
                <a:solidFill>
                  <a:schemeClr val="tx1"/>
                </a:solidFill>
              </a:defRPr>
            </a:lvl1pPr>
          </a:lstStyle>
          <a:p>
            <a:r>
              <a:rPr lang="de-DE" dirty="0"/>
              <a:t>Titelmasterformat durch Klicken bearbeiten</a:t>
            </a:r>
            <a:endParaRPr lang="de-AT" dirty="0"/>
          </a:p>
        </p:txBody>
      </p:sp>
      <p:sp>
        <p:nvSpPr>
          <p:cNvPr id="11" name="Textplatzhalter 2">
            <a:extLst>
              <a:ext uri="{FF2B5EF4-FFF2-40B4-BE49-F238E27FC236}">
                <a16:creationId xmlns:a16="http://schemas.microsoft.com/office/drawing/2014/main" id="{5D261619-0DCE-40EB-82F9-B149945D8E78}"/>
              </a:ext>
            </a:extLst>
          </p:cNvPr>
          <p:cNvSpPr>
            <a:spLocks noGrp="1"/>
          </p:cNvSpPr>
          <p:nvPr>
            <p:ph type="body" sz="quarter" idx="11" hasCustomPrompt="1"/>
          </p:nvPr>
        </p:nvSpPr>
        <p:spPr>
          <a:xfrm>
            <a:off x="363315" y="753959"/>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2" name="Textplatzhalter 2">
            <a:extLst>
              <a:ext uri="{FF2B5EF4-FFF2-40B4-BE49-F238E27FC236}">
                <a16:creationId xmlns:a16="http://schemas.microsoft.com/office/drawing/2014/main" id="{2FE1A877-EBA0-4BA3-ADC3-3A05A5618924}"/>
              </a:ext>
            </a:extLst>
          </p:cNvPr>
          <p:cNvSpPr>
            <a:spLocks noGrp="1"/>
          </p:cNvSpPr>
          <p:nvPr>
            <p:ph type="body" sz="quarter" idx="12" hasCustomPrompt="1"/>
          </p:nvPr>
        </p:nvSpPr>
        <p:spPr>
          <a:xfrm>
            <a:off x="6229006" y="756935"/>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3" name="Textplatzhalter 2">
            <a:extLst>
              <a:ext uri="{FF2B5EF4-FFF2-40B4-BE49-F238E27FC236}">
                <a16:creationId xmlns:a16="http://schemas.microsoft.com/office/drawing/2014/main" id="{98142E01-69C9-4BAC-A475-A3984C5F96F0}"/>
              </a:ext>
            </a:extLst>
          </p:cNvPr>
          <p:cNvSpPr>
            <a:spLocks noGrp="1"/>
          </p:cNvSpPr>
          <p:nvPr>
            <p:ph type="body" sz="quarter" idx="13" hasCustomPrompt="1"/>
          </p:nvPr>
        </p:nvSpPr>
        <p:spPr>
          <a:xfrm>
            <a:off x="360983" y="3714901"/>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4" name="Textplatzhalter 2">
            <a:extLst>
              <a:ext uri="{FF2B5EF4-FFF2-40B4-BE49-F238E27FC236}">
                <a16:creationId xmlns:a16="http://schemas.microsoft.com/office/drawing/2014/main" id="{616414E2-B3D0-4BC9-9DE9-F3C2AE1265E2}"/>
              </a:ext>
            </a:extLst>
          </p:cNvPr>
          <p:cNvSpPr>
            <a:spLocks noGrp="1"/>
          </p:cNvSpPr>
          <p:nvPr>
            <p:ph type="body" sz="quarter" idx="14" hasCustomPrompt="1"/>
          </p:nvPr>
        </p:nvSpPr>
        <p:spPr>
          <a:xfrm>
            <a:off x="6229958" y="3717877"/>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Tree>
    <p:extLst>
      <p:ext uri="{BB962C8B-B14F-4D97-AF65-F5344CB8AC3E}">
        <p14:creationId xmlns:p14="http://schemas.microsoft.com/office/powerpoint/2010/main" val="2179414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1F1F1F"/>
                </a:solidFill>
                <a:latin typeface="Inter"/>
                <a:cs typeface="Inte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5" name="Holder 5"/>
          <p:cNvSpPr>
            <a:spLocks noGrp="1"/>
          </p:cNvSpPr>
          <p:nvPr>
            <p:ph type="sldNum" sz="quarter" idx="7"/>
          </p:nvPr>
        </p:nvSpPr>
        <p:spPr/>
        <p:txBody>
          <a:bodyPr lIns="0" tIns="0" rIns="0" bIns="0"/>
          <a:lstStyle>
            <a:lvl1pPr>
              <a:defRPr sz="500" b="1" i="0">
                <a:solidFill>
                  <a:schemeClr val="bg1"/>
                </a:solidFill>
                <a:latin typeface="Inter-SemiBold"/>
                <a:cs typeface="Inter-SemiBold"/>
              </a:defRPr>
            </a:lvl1pPr>
          </a:lstStyle>
          <a:p>
            <a:pPr marL="13970">
              <a:spcBef>
                <a:spcPts val="85"/>
              </a:spcBef>
            </a:pPr>
            <a:r>
              <a:rPr lang="de-AT"/>
              <a:t>SEITE</a:t>
            </a:r>
            <a:r>
              <a:rPr lang="de-AT" spc="5"/>
              <a:t> </a:t>
            </a:r>
            <a:fld id="{81D60167-4931-47E6-BA6A-407CBD079E47}" type="slidenum">
              <a:rPr spc="-25" smtClean="0"/>
              <a:pPr marL="13970">
                <a:spcBef>
                  <a:spcPts val="85"/>
                </a:spcBef>
              </a:pPr>
              <a:t>‹Nr.›</a:t>
            </a:fld>
            <a:endParaRPr spc="-25"/>
          </a:p>
        </p:txBody>
      </p:sp>
    </p:spTree>
    <p:extLst>
      <p:ext uri="{BB962C8B-B14F-4D97-AF65-F5344CB8AC3E}">
        <p14:creationId xmlns:p14="http://schemas.microsoft.com/office/powerpoint/2010/main" val="1598732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532B22-2ECB-42C6-A46E-323DD20A38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3F2838-B331-4FE0-A30F-927AE3E1C31B}"/>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21604DC-F008-433A-AF1C-A6975CCBFBDB}"/>
              </a:ext>
            </a:extLst>
          </p:cNvPr>
          <p:cNvSpPr>
            <a:spLocks noGrp="1"/>
          </p:cNvSpPr>
          <p:nvPr>
            <p:ph type="dt" sz="half" idx="10"/>
          </p:nvPr>
        </p:nvSpPr>
        <p:spPr/>
        <p:txBody>
          <a:bodyPr/>
          <a:lstStyle/>
          <a:p>
            <a:fld id="{87CDC481-3978-43F0-8904-8E5CFCDEBDAD}" type="datetimeFigureOut">
              <a:rPr lang="de-DE" smtClean="0"/>
              <a:t>28.09.2026</a:t>
            </a:fld>
            <a:endParaRPr lang="de-DE"/>
          </a:p>
        </p:txBody>
      </p:sp>
      <p:sp>
        <p:nvSpPr>
          <p:cNvPr id="5" name="Fußzeilenplatzhalter 4">
            <a:extLst>
              <a:ext uri="{FF2B5EF4-FFF2-40B4-BE49-F238E27FC236}">
                <a16:creationId xmlns:a16="http://schemas.microsoft.com/office/drawing/2014/main" id="{9BA5B3A7-C3C9-49BA-84AC-1B39824EB60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41F329A-F21B-4A7F-9AC0-C2AAEC783ADF}"/>
              </a:ext>
            </a:extLst>
          </p:cNvPr>
          <p:cNvSpPr>
            <a:spLocks noGrp="1"/>
          </p:cNvSpPr>
          <p:nvPr>
            <p:ph type="sldNum" sz="quarter" idx="12"/>
          </p:nvPr>
        </p:nvSpPr>
        <p:spPr/>
        <p:txBody>
          <a:bodyPr/>
          <a:lstStyle/>
          <a:p>
            <a:fld id="{654B535B-11C3-4765-83C7-14E25355C762}" type="slidenum">
              <a:rPr lang="de-DE" smtClean="0"/>
              <a:t>‹Nr.›</a:t>
            </a:fld>
            <a:endParaRPr lang="de-DE"/>
          </a:p>
        </p:txBody>
      </p:sp>
    </p:spTree>
    <p:extLst>
      <p:ext uri="{BB962C8B-B14F-4D97-AF65-F5344CB8AC3E}">
        <p14:creationId xmlns:p14="http://schemas.microsoft.com/office/powerpoint/2010/main" val="3646781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69699C8A-9E69-EE4B-A655-E98EFAA44AF7}" type="datetimeFigureOut">
              <a:rPr lang="de-DE" smtClean="0"/>
              <a:pPr/>
              <a:t>28.09.2026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2C8D5394-467E-6448-B0BC-2A23AB97C1FB}" type="slidenum">
              <a:rPr lang="de-DE" smtClean="0"/>
              <a:pPr/>
              <a:t>‹Nr.›</a:t>
            </a:fld>
            <a:endParaRPr lang="de-DE"/>
          </a:p>
        </p:txBody>
      </p:sp>
    </p:spTree>
    <p:extLst>
      <p:ext uri="{BB962C8B-B14F-4D97-AF65-F5344CB8AC3E}">
        <p14:creationId xmlns:p14="http://schemas.microsoft.com/office/powerpoint/2010/main" val="98571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4_Aufzählung_Titel-Untertitel">
    <p:spTree>
      <p:nvGrpSpPr>
        <p:cNvPr id="1" name=""/>
        <p:cNvGrpSpPr/>
        <p:nvPr/>
      </p:nvGrpSpPr>
      <p:grpSpPr>
        <a:xfrm>
          <a:off x="0" y="0"/>
          <a:ext cx="0" cy="0"/>
          <a:chOff x="0" y="0"/>
          <a:chExt cx="0" cy="0"/>
        </a:xfrm>
      </p:grpSpPr>
      <p:sp>
        <p:nvSpPr>
          <p:cNvPr id="18" name="object 5">
            <a:extLst>
              <a:ext uri="{FF2B5EF4-FFF2-40B4-BE49-F238E27FC236}">
                <a16:creationId xmlns:a16="http://schemas.microsoft.com/office/drawing/2014/main" id="{E8FDECF5-71C7-0035-A2C3-639F01DA8913}"/>
              </a:ext>
            </a:extLst>
          </p:cNvPr>
          <p:cNvSpPr/>
          <p:nvPr userDrawn="1"/>
        </p:nvSpPr>
        <p:spPr>
          <a:xfrm>
            <a:off x="359999" y="3718800"/>
            <a:ext cx="11471017"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7" name="object 5">
            <a:extLst>
              <a:ext uri="{FF2B5EF4-FFF2-40B4-BE49-F238E27FC236}">
                <a16:creationId xmlns:a16="http://schemas.microsoft.com/office/drawing/2014/main" id="{62DB7C85-36FF-BC06-D527-735FC53F2858}"/>
              </a:ext>
            </a:extLst>
          </p:cNvPr>
          <p:cNvSpPr/>
          <p:nvPr userDrawn="1"/>
        </p:nvSpPr>
        <p:spPr>
          <a:xfrm>
            <a:off x="62208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10" name="object 5">
            <a:extLst>
              <a:ext uri="{FF2B5EF4-FFF2-40B4-BE49-F238E27FC236}">
                <a16:creationId xmlns:a16="http://schemas.microsoft.com/office/drawing/2014/main" id="{C08D1152-3E3C-CAE4-F0E1-ED12603865A6}"/>
              </a:ext>
            </a:extLst>
          </p:cNvPr>
          <p:cNvSpPr/>
          <p:nvPr userDrawn="1"/>
        </p:nvSpPr>
        <p:spPr>
          <a:xfrm>
            <a:off x="360000" y="756000"/>
            <a:ext cx="5616000" cy="2772000"/>
          </a:xfrm>
          <a:custGeom>
            <a:avLst/>
            <a:gdLst/>
            <a:ahLst/>
            <a:cxnLst/>
            <a:rect l="l" t="t" r="r" b="b"/>
            <a:pathLst>
              <a:path w="11473815" h="4356100">
                <a:moveTo>
                  <a:pt x="11437200" y="0"/>
                </a:moveTo>
                <a:lnTo>
                  <a:pt x="36004" y="0"/>
                </a:lnTo>
                <a:lnTo>
                  <a:pt x="21988" y="2828"/>
                </a:lnTo>
                <a:lnTo>
                  <a:pt x="10544" y="10544"/>
                </a:lnTo>
                <a:lnTo>
                  <a:pt x="2828" y="21988"/>
                </a:lnTo>
                <a:lnTo>
                  <a:pt x="0" y="36004"/>
                </a:lnTo>
                <a:lnTo>
                  <a:pt x="0" y="4320006"/>
                </a:lnTo>
                <a:lnTo>
                  <a:pt x="2828" y="4334015"/>
                </a:lnTo>
                <a:lnTo>
                  <a:pt x="10544" y="4345455"/>
                </a:lnTo>
                <a:lnTo>
                  <a:pt x="21988" y="4353169"/>
                </a:lnTo>
                <a:lnTo>
                  <a:pt x="36004" y="4355998"/>
                </a:lnTo>
                <a:lnTo>
                  <a:pt x="11437200" y="4355998"/>
                </a:lnTo>
                <a:lnTo>
                  <a:pt x="11451216" y="4353169"/>
                </a:lnTo>
                <a:lnTo>
                  <a:pt x="11462661" y="4345455"/>
                </a:lnTo>
                <a:lnTo>
                  <a:pt x="11470376" y="4334015"/>
                </a:lnTo>
                <a:lnTo>
                  <a:pt x="11473205" y="4320006"/>
                </a:lnTo>
                <a:lnTo>
                  <a:pt x="11473205" y="36004"/>
                </a:lnTo>
                <a:lnTo>
                  <a:pt x="11470376" y="21988"/>
                </a:lnTo>
                <a:lnTo>
                  <a:pt x="11462661" y="10544"/>
                </a:lnTo>
                <a:lnTo>
                  <a:pt x="11451216" y="2828"/>
                </a:lnTo>
                <a:lnTo>
                  <a:pt x="11437200" y="0"/>
                </a:lnTo>
                <a:close/>
              </a:path>
            </a:pathLst>
          </a:custGeom>
          <a:solidFill>
            <a:srgbClr val="F1F8FE"/>
          </a:solidFill>
        </p:spPr>
        <p:txBody>
          <a:bodyPr wrap="square" lIns="0" tIns="0" rIns="0" bIns="0" rtlCol="0"/>
          <a:lstStyle/>
          <a:p>
            <a:endParaRPr dirty="0"/>
          </a:p>
        </p:txBody>
      </p:sp>
      <p:sp>
        <p:nvSpPr>
          <p:cNvPr id="6" name="Titel 11"/>
          <p:cNvSpPr>
            <a:spLocks noGrp="1"/>
          </p:cNvSpPr>
          <p:nvPr>
            <p:ph type="title"/>
          </p:nvPr>
        </p:nvSpPr>
        <p:spPr>
          <a:xfrm>
            <a:off x="0" y="55034"/>
            <a:ext cx="12192000" cy="657556"/>
          </a:xfrm>
          <a:prstGeom prst="rect">
            <a:avLst/>
          </a:prstGeom>
        </p:spPr>
        <p:txBody>
          <a:bodyPr/>
          <a:lstStyle>
            <a:lvl1pPr>
              <a:defRPr sz="1867" b="0" i="0" u="none" baseline="0">
                <a:solidFill>
                  <a:schemeClr val="tx1"/>
                </a:solidFill>
              </a:defRPr>
            </a:lvl1pPr>
          </a:lstStyle>
          <a:p>
            <a:r>
              <a:rPr lang="de-DE" dirty="0"/>
              <a:t>Titelmasterformat durch Klicken bearbeiten</a:t>
            </a:r>
            <a:endParaRPr lang="de-AT" dirty="0"/>
          </a:p>
        </p:txBody>
      </p:sp>
      <p:sp>
        <p:nvSpPr>
          <p:cNvPr id="11" name="Textplatzhalter 2">
            <a:extLst>
              <a:ext uri="{FF2B5EF4-FFF2-40B4-BE49-F238E27FC236}">
                <a16:creationId xmlns:a16="http://schemas.microsoft.com/office/drawing/2014/main" id="{5D261619-0DCE-40EB-82F9-B149945D8E78}"/>
              </a:ext>
            </a:extLst>
          </p:cNvPr>
          <p:cNvSpPr>
            <a:spLocks noGrp="1"/>
          </p:cNvSpPr>
          <p:nvPr>
            <p:ph type="body" sz="quarter" idx="11" hasCustomPrompt="1"/>
          </p:nvPr>
        </p:nvSpPr>
        <p:spPr>
          <a:xfrm>
            <a:off x="363315" y="753959"/>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2" name="Textplatzhalter 2">
            <a:extLst>
              <a:ext uri="{FF2B5EF4-FFF2-40B4-BE49-F238E27FC236}">
                <a16:creationId xmlns:a16="http://schemas.microsoft.com/office/drawing/2014/main" id="{2FE1A877-EBA0-4BA3-ADC3-3A05A5618924}"/>
              </a:ext>
            </a:extLst>
          </p:cNvPr>
          <p:cNvSpPr>
            <a:spLocks noGrp="1"/>
          </p:cNvSpPr>
          <p:nvPr>
            <p:ph type="body" sz="quarter" idx="12" hasCustomPrompt="1"/>
          </p:nvPr>
        </p:nvSpPr>
        <p:spPr>
          <a:xfrm>
            <a:off x="6229006" y="756935"/>
            <a:ext cx="5616000"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
        <p:nvSpPr>
          <p:cNvPr id="13" name="Textplatzhalter 2">
            <a:extLst>
              <a:ext uri="{FF2B5EF4-FFF2-40B4-BE49-F238E27FC236}">
                <a16:creationId xmlns:a16="http://schemas.microsoft.com/office/drawing/2014/main" id="{98142E01-69C9-4BAC-A475-A3984C5F96F0}"/>
              </a:ext>
            </a:extLst>
          </p:cNvPr>
          <p:cNvSpPr>
            <a:spLocks noGrp="1"/>
          </p:cNvSpPr>
          <p:nvPr>
            <p:ph type="body" sz="quarter" idx="13" hasCustomPrompt="1"/>
          </p:nvPr>
        </p:nvSpPr>
        <p:spPr>
          <a:xfrm>
            <a:off x="360982" y="3714901"/>
            <a:ext cx="11470033" cy="576692"/>
          </a:xfrm>
          <a:prstGeom prst="rect">
            <a:avLst/>
          </a:prstGeom>
        </p:spPr>
        <p:txBody>
          <a:bodyPr anchor="t"/>
          <a:lstStyle>
            <a:lvl1pPr marL="0" indent="0" algn="ctr">
              <a:buNone/>
              <a:defRPr sz="1333" baseline="0">
                <a:solidFill>
                  <a:schemeClr val="tx1"/>
                </a:solidFill>
              </a:defRPr>
            </a:lvl1pPr>
          </a:lstStyle>
          <a:p>
            <a:pPr lvl="0"/>
            <a:r>
              <a:rPr lang="de-DE" dirty="0"/>
              <a:t>Text durch Klicken bearbeiten</a:t>
            </a:r>
          </a:p>
        </p:txBody>
      </p:sp>
    </p:spTree>
    <p:extLst>
      <p:ext uri="{BB962C8B-B14F-4D97-AF65-F5344CB8AC3E}">
        <p14:creationId xmlns:p14="http://schemas.microsoft.com/office/powerpoint/2010/main" val="387876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9427888"/>
      </p:ext>
    </p:extLst>
  </p:cSld>
  <p:clrMap bg1="lt1" tx1="dk1" bg2="lt2" tx2="dk2" accent1="accent1" accent2="accent2" accent3="accent3" accent4="accent4" accent5="accent5" accent6="accent6" hlink="hlink" folHlink="folHlink"/>
  <p:sldLayoutIdLst>
    <p:sldLayoutId id="2147483781" r:id="rId1"/>
    <p:sldLayoutId id="2147483685" r:id="rId2"/>
    <p:sldLayoutId id="2147483785" r:id="rId3"/>
    <p:sldLayoutId id="2147483784" r:id="rId4"/>
    <p:sldLayoutId id="2147483782" r:id="rId5"/>
    <p:sldLayoutId id="2147483707" r:id="rId6"/>
    <p:sldLayoutId id="2147483776" r:id="rId7"/>
    <p:sldLayoutId id="2147483777" r:id="rId8"/>
    <p:sldLayoutId id="2147483783" r:id="rId9"/>
    <p:sldLayoutId id="2147483786" r:id="rId10"/>
    <p:sldLayoutId id="2147483711" r:id="rId11"/>
    <p:sldLayoutId id="2147483722" r:id="rId12"/>
    <p:sldLayoutId id="2147483787" r:id="rId13"/>
    <p:sldLayoutId id="2147483778" r:id="rId14"/>
    <p:sldLayoutId id="2147483779" r:id="rId15"/>
    <p:sldLayoutId id="2147483780" r:id="rId16"/>
    <p:sldLayoutId id="2147483831" r:id="rId17"/>
    <p:sldLayoutId id="2147483832" r:id="rId18"/>
  </p:sldLayoutIdLst>
  <p:hf sldNum="0" hdr="0" ftr="0" dt="0"/>
  <p:txStyles>
    <p:titleStyle>
      <a:lvl1pPr algn="l" defTabSz="914400" rtl="0" eaLnBrk="1" latinLnBrk="0" hangingPunct="1">
        <a:lnSpc>
          <a:spcPct val="92000"/>
        </a:lnSpc>
        <a:spcBef>
          <a:spcPct val="0"/>
        </a:spcBef>
        <a:buNone/>
        <a:defRPr sz="3000" b="1" kern="1200">
          <a:solidFill>
            <a:schemeClr val="tx1"/>
          </a:solidFill>
          <a:latin typeface="+mn-lt"/>
          <a:ea typeface="+mj-ea"/>
          <a:cs typeface="+mj-cs"/>
        </a:defRPr>
      </a:lvl1pPr>
    </p:titleStyle>
    <p:bodyStyle>
      <a:lvl1pPr marL="0" indent="0" algn="l" defTabSz="914400" rtl="0" eaLnBrk="1" latinLnBrk="0" hangingPunct="1">
        <a:lnSpc>
          <a:spcPct val="107000"/>
        </a:lnSpc>
        <a:spcBef>
          <a:spcPts val="0"/>
        </a:spcBef>
        <a:spcAft>
          <a:spcPts val="1200"/>
        </a:spcAft>
        <a:buFont typeface="Symbol" panose="05050102010706020507" pitchFamily="18" charset="2"/>
        <a:buNone/>
        <a:defRPr sz="1600" kern="1200">
          <a:solidFill>
            <a:schemeClr val="tx1"/>
          </a:solidFill>
          <a:latin typeface="+mn-lt"/>
          <a:ea typeface="+mn-ea"/>
          <a:cs typeface="+mn-cs"/>
        </a:defRPr>
      </a:lvl1pPr>
      <a:lvl2pPr marL="176213" indent="-176213" algn="l" defTabSz="914400" rtl="0" eaLnBrk="1" latinLnBrk="0" hangingPunct="1">
        <a:lnSpc>
          <a:spcPct val="107000"/>
        </a:lnSpc>
        <a:spcBef>
          <a:spcPts val="0"/>
        </a:spcBef>
        <a:spcAft>
          <a:spcPts val="1200"/>
        </a:spcAft>
        <a:buFont typeface="Symbol" panose="05050102010706020507" pitchFamily="18" charset="2"/>
        <a:buChar char="-"/>
        <a:defRPr sz="1600" kern="1200">
          <a:solidFill>
            <a:schemeClr val="tx1"/>
          </a:solidFill>
          <a:latin typeface="+mn-lt"/>
          <a:ea typeface="+mn-ea"/>
          <a:cs typeface="+mn-cs"/>
        </a:defRPr>
      </a:lvl2pPr>
      <a:lvl3pPr marL="361950" indent="-187325" algn="l" defTabSz="914400" rtl="0" eaLnBrk="1" latinLnBrk="0" hangingPunct="1">
        <a:lnSpc>
          <a:spcPct val="107000"/>
        </a:lnSpc>
        <a:spcBef>
          <a:spcPts val="0"/>
        </a:spcBef>
        <a:spcAft>
          <a:spcPts val="1200"/>
        </a:spcAft>
        <a:buFont typeface="Symbol" panose="05050102010706020507" pitchFamily="18" charset="2"/>
        <a:buChar char="-"/>
        <a:defRPr sz="1600" kern="1200">
          <a:solidFill>
            <a:schemeClr val="tx1"/>
          </a:solidFill>
          <a:latin typeface="+mn-lt"/>
          <a:ea typeface="+mn-ea"/>
          <a:cs typeface="+mn-cs"/>
        </a:defRPr>
      </a:lvl3pPr>
      <a:lvl4pPr marL="538163" indent="-177800" algn="l" defTabSz="914400" rtl="0" eaLnBrk="1" latinLnBrk="0" hangingPunct="1">
        <a:lnSpc>
          <a:spcPct val="107000"/>
        </a:lnSpc>
        <a:spcBef>
          <a:spcPts val="0"/>
        </a:spcBef>
        <a:spcAft>
          <a:spcPts val="1200"/>
        </a:spcAft>
        <a:buFont typeface="Symbol" panose="05050102010706020507" pitchFamily="18" charset="2"/>
        <a:buChar char="-"/>
        <a:defRPr sz="1600" kern="1200">
          <a:solidFill>
            <a:schemeClr val="tx1"/>
          </a:solidFill>
          <a:latin typeface="+mn-lt"/>
          <a:ea typeface="+mn-ea"/>
          <a:cs typeface="+mn-cs"/>
        </a:defRPr>
      </a:lvl4pPr>
      <a:lvl5pPr marL="715963" indent="-176213" algn="l" defTabSz="914400" rtl="0" eaLnBrk="1" latinLnBrk="0" hangingPunct="1">
        <a:lnSpc>
          <a:spcPct val="107000"/>
        </a:lnSpc>
        <a:spcBef>
          <a:spcPts val="0"/>
        </a:spcBef>
        <a:spcAft>
          <a:spcPts val="1200"/>
        </a:spcAft>
        <a:buFont typeface="Symbol" panose="05050102010706020507" pitchFamily="18"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p15:clr>
            <a:srgbClr val="F26B43"/>
          </p15:clr>
        </p15:guide>
        <p15:guide id="2" pos="7355">
          <p15:clr>
            <a:srgbClr val="F26B43"/>
          </p15:clr>
        </p15:guide>
        <p15:guide id="3" orient="horz" pos="1412">
          <p15:clr>
            <a:srgbClr val="F26B43"/>
          </p15:clr>
        </p15:guide>
        <p15:guide id="4" orient="horz" pos="3997">
          <p15:clr>
            <a:srgbClr val="F26B43"/>
          </p15:clr>
        </p15:guide>
        <p15:guide id="5" orient="horz" pos="867">
          <p15:clr>
            <a:srgbClr val="F26B43"/>
          </p15:clr>
        </p15:guide>
        <p15:guide id="6" orient="horz" pos="391">
          <p15:clr>
            <a:srgbClr val="F26B43"/>
          </p15:clr>
        </p15:guide>
        <p15:guide id="7" pos="4838">
          <p15:clr>
            <a:srgbClr val="F26B43"/>
          </p15:clr>
        </p15:guide>
        <p15:guide id="8" pos="4702">
          <p15:clr>
            <a:srgbClr val="F26B43"/>
          </p15:clr>
        </p15:guide>
        <p15:guide id="9"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3.png"/><Relationship Id="rId2" Type="http://schemas.openxmlformats.org/officeDocument/2006/relationships/package" Target="../embeddings/Microsoft_Excel_Worksheet.xlsx"/><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package" Target="../embeddings/Microsoft_Excel_Worksheet1.xlsx"/></Relationships>
</file>

<file path=ppt/slides/_rels/slide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4.emf"/></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2.emf"/></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4.emf"/></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emf"/></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package" Target="../embeddings/Microsoft_Excel_Binary_Worksheet.xlsb"/><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emf"/><Relationship Id="rId4" Type="http://schemas.openxmlformats.org/officeDocument/2006/relationships/package" Target="../embeddings/Microsoft_Excel_Worksheet15.xlsx"/></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24.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openxmlformats.org/officeDocument/2006/relationships/image" Target="../media/image38.png"/><Relationship Id="rId1" Type="http://schemas.openxmlformats.org/officeDocument/2006/relationships/slideLayout" Target="../slideLayouts/slideLayout18.xml"/><Relationship Id="rId4" Type="http://schemas.openxmlformats.org/officeDocument/2006/relationships/image" Target="../media/image39.emf"/></Relationships>
</file>

<file path=ppt/slides/_rels/slide27.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2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package" Target="../embeddings/Microsoft_Excel_Worksheet23.xlsx"/><Relationship Id="rId7"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emf"/><Relationship Id="rId9"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2870ED"/>
        </a:solid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527300" y="3720456"/>
            <a:ext cx="10458201" cy="2044149"/>
          </a:xfrm>
          <a:prstGeom prst="rect">
            <a:avLst/>
          </a:prstGeom>
        </p:spPr>
        <p:txBody>
          <a:bodyPr vert="horz" wrap="square" lIns="0" tIns="12700" rIns="0" bIns="0" rtlCol="0" anchor="t" anchorCtr="0">
            <a:spAutoFit/>
          </a:bodyPr>
          <a:lstStyle/>
          <a:p>
            <a:pPr marL="12700">
              <a:lnSpc>
                <a:spcPct val="100000"/>
              </a:lnSpc>
              <a:spcBef>
                <a:spcPts val="100"/>
              </a:spcBef>
            </a:pPr>
            <a:r>
              <a:rPr kumimoji="0" lang="de-AT" sz="4400" b="1" i="0" u="none" strike="noStrike" kern="1200" cap="none" spc="0" normalizeH="0" baseline="0" noProof="0" dirty="0">
                <a:ln>
                  <a:noFill/>
                </a:ln>
                <a:solidFill>
                  <a:srgbClr val="FFFFFF"/>
                </a:solidFill>
                <a:effectLst/>
                <a:uLnTx/>
                <a:uFillTx/>
                <a:latin typeface="Inter-SemiBold"/>
                <a:ea typeface="+mj-ea"/>
                <a:cs typeface="Inter-SemiBold"/>
              </a:rPr>
              <a:t>Das Sparverhalten der </a:t>
            </a:r>
            <a:r>
              <a:rPr kumimoji="0" lang="de-AT" sz="4400" b="1" i="0" u="none" strike="noStrike" kern="1200" cap="none" spc="0" normalizeH="0" baseline="0" noProof="0" dirty="0" err="1">
                <a:ln>
                  <a:noFill/>
                </a:ln>
                <a:solidFill>
                  <a:srgbClr val="FFFFFF"/>
                </a:solidFill>
                <a:effectLst/>
                <a:uLnTx/>
                <a:uFillTx/>
                <a:latin typeface="Inter-SemiBold"/>
                <a:ea typeface="+mj-ea"/>
                <a:cs typeface="Inter-SemiBold"/>
              </a:rPr>
              <a:t>Österreicher:innen</a:t>
            </a:r>
            <a:r>
              <a:rPr kumimoji="0" lang="de-AT" sz="4400" b="1" i="0" u="none" strike="noStrike" kern="1200" cap="none" spc="0" normalizeH="0" baseline="0" noProof="0" dirty="0">
                <a:ln>
                  <a:noFill/>
                </a:ln>
                <a:solidFill>
                  <a:srgbClr val="FFFFFF"/>
                </a:solidFill>
                <a:effectLst/>
                <a:uLnTx/>
                <a:uFillTx/>
                <a:latin typeface="Inter-SemiBold"/>
                <a:ea typeface="+mj-ea"/>
                <a:cs typeface="Inter-SemiBold"/>
              </a:rPr>
              <a:t> 2026</a:t>
            </a:r>
            <a:br>
              <a:rPr kumimoji="0" lang="de-AT" sz="4400" b="1" i="0" u="none" strike="noStrike" kern="1200" cap="none" spc="0" normalizeH="0" baseline="0" noProof="0" dirty="0">
                <a:ln>
                  <a:noFill/>
                </a:ln>
                <a:solidFill>
                  <a:srgbClr val="FFFFFF"/>
                </a:solidFill>
                <a:effectLst/>
                <a:uLnTx/>
                <a:uFillTx/>
                <a:latin typeface="Inter-SemiBold"/>
                <a:ea typeface="+mj-ea"/>
                <a:cs typeface="Inter-SemiBold"/>
              </a:rPr>
            </a:br>
            <a:r>
              <a:rPr kumimoji="0" lang="de-AT" sz="4400" b="1" i="0" u="none" strike="noStrike" kern="1200" cap="none" spc="0" normalizeH="0" baseline="0" noProof="0" dirty="0">
                <a:ln>
                  <a:noFill/>
                </a:ln>
                <a:solidFill>
                  <a:srgbClr val="FFFFFF"/>
                </a:solidFill>
                <a:effectLst/>
                <a:uLnTx/>
                <a:uFillTx/>
                <a:latin typeface="Inter-SemiBold"/>
                <a:ea typeface="+mj-ea"/>
                <a:cs typeface="Inter-SemiBold"/>
              </a:rPr>
              <a:t>Kärnten</a:t>
            </a:r>
            <a:endParaRPr lang="de-DE" sz="4400" dirty="0">
              <a:latin typeface="Inter-SemiBold"/>
              <a:cs typeface="Inter-SemiBold"/>
            </a:endParaRPr>
          </a:p>
        </p:txBody>
      </p:sp>
      <p:sp>
        <p:nvSpPr>
          <p:cNvPr id="8" name="Untertitel 18">
            <a:extLst>
              <a:ext uri="{FF2B5EF4-FFF2-40B4-BE49-F238E27FC236}">
                <a16:creationId xmlns:a16="http://schemas.microsoft.com/office/drawing/2014/main" id="{3AE387B4-8A2F-4AE4-9F52-A103636527AC}"/>
              </a:ext>
            </a:extLst>
          </p:cNvPr>
          <p:cNvSpPr txBox="1">
            <a:spLocks/>
          </p:cNvSpPr>
          <p:nvPr/>
        </p:nvSpPr>
        <p:spPr>
          <a:xfrm>
            <a:off x="515939" y="3429001"/>
            <a:ext cx="11160125" cy="254727"/>
          </a:xfrm>
          <a:prstGeom prst="rect">
            <a:avLst/>
          </a:prstGeom>
        </p:spPr>
        <p:txBody>
          <a:bodyPr vert="horz" wrap="square" lIns="0" tIns="0" rIns="0" bIns="0" rtlCol="0" anchor="b" anchorCtr="0">
            <a:noAutofit/>
          </a:bodyPr>
          <a:lstStyle>
            <a:lvl1pPr marL="0" indent="0" algn="l" defTabSz="914400" rtl="0" eaLnBrk="1" latinLnBrk="0" hangingPunct="1">
              <a:lnSpc>
                <a:spcPct val="107000"/>
              </a:lnSpc>
              <a:spcBef>
                <a:spcPts val="0"/>
              </a:spcBef>
              <a:spcAft>
                <a:spcPts val="0"/>
              </a:spcAft>
              <a:buFont typeface="Symbol" panose="05050102010706020507" pitchFamily="18" charset="2"/>
              <a:buNone/>
              <a:defRPr sz="1200" kern="1200" cap="all" spc="50" baseline="0">
                <a:solidFill>
                  <a:schemeClr val="bg1"/>
                </a:solidFill>
                <a:latin typeface="+mn-lt"/>
                <a:ea typeface="+mn-ea"/>
                <a:cs typeface="+mn-cs"/>
              </a:defRPr>
            </a:lvl1pPr>
            <a:lvl2pPr marL="457200" indent="0" algn="ctr" defTabSz="914400" rtl="0" eaLnBrk="1" latinLnBrk="0" hangingPunct="1">
              <a:lnSpc>
                <a:spcPct val="107000"/>
              </a:lnSpc>
              <a:spcBef>
                <a:spcPts val="0"/>
              </a:spcBef>
              <a:spcAft>
                <a:spcPts val="1200"/>
              </a:spcAft>
              <a:buFont typeface="Symbol" panose="05050102010706020507" pitchFamily="18" charset="2"/>
              <a:buNone/>
              <a:defRPr sz="2000" kern="1200">
                <a:solidFill>
                  <a:schemeClr val="tx1"/>
                </a:solidFill>
                <a:latin typeface="+mn-lt"/>
                <a:ea typeface="+mn-ea"/>
                <a:cs typeface="+mn-cs"/>
              </a:defRPr>
            </a:lvl2pPr>
            <a:lvl3pPr marL="914400" indent="0" algn="ctr" defTabSz="914400" rtl="0" eaLnBrk="1" latinLnBrk="0" hangingPunct="1">
              <a:lnSpc>
                <a:spcPct val="107000"/>
              </a:lnSpc>
              <a:spcBef>
                <a:spcPts val="0"/>
              </a:spcBef>
              <a:spcAft>
                <a:spcPts val="1200"/>
              </a:spcAft>
              <a:buFont typeface="Symbol" panose="05050102010706020507" pitchFamily="18" charset="2"/>
              <a:buNone/>
              <a:defRPr sz="1800" kern="1200">
                <a:solidFill>
                  <a:schemeClr val="tx1"/>
                </a:solidFill>
                <a:latin typeface="+mn-lt"/>
                <a:ea typeface="+mn-ea"/>
                <a:cs typeface="+mn-cs"/>
              </a:defRPr>
            </a:lvl3pPr>
            <a:lvl4pPr marL="1371600" indent="0" algn="ctr" defTabSz="914400" rtl="0" eaLnBrk="1" latinLnBrk="0" hangingPunct="1">
              <a:lnSpc>
                <a:spcPct val="107000"/>
              </a:lnSpc>
              <a:spcBef>
                <a:spcPts val="0"/>
              </a:spcBef>
              <a:spcAft>
                <a:spcPts val="1200"/>
              </a:spcAft>
              <a:buFont typeface="Symbol" panose="05050102010706020507" pitchFamily="18" charset="2"/>
              <a:buNone/>
              <a:defRPr sz="1600" kern="1200">
                <a:solidFill>
                  <a:schemeClr val="tx1"/>
                </a:solidFill>
                <a:latin typeface="+mn-lt"/>
                <a:ea typeface="+mn-ea"/>
                <a:cs typeface="+mn-cs"/>
              </a:defRPr>
            </a:lvl4pPr>
            <a:lvl5pPr marL="1828800" indent="0" algn="ctr" defTabSz="914400" rtl="0" eaLnBrk="1" latinLnBrk="0" hangingPunct="1">
              <a:lnSpc>
                <a:spcPct val="107000"/>
              </a:lnSpc>
              <a:spcBef>
                <a:spcPts val="0"/>
              </a:spcBef>
              <a:spcAft>
                <a:spcPts val="1200"/>
              </a:spcAft>
              <a:buFont typeface="Symbol" panose="05050102010706020507" pitchFamily="18"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914377">
              <a:defRPr/>
            </a:pPr>
            <a:r>
              <a:rPr lang="de-AT" spc="51" dirty="0">
                <a:solidFill>
                  <a:srgbClr val="FFFFFF"/>
                </a:solidFill>
                <a:latin typeface="Inter"/>
              </a:rPr>
              <a:t>Eine Studie von IMAS International </a:t>
            </a:r>
          </a:p>
          <a:p>
            <a:pPr defTabSz="914377">
              <a:defRPr/>
            </a:pPr>
            <a:r>
              <a:rPr lang="de-AT" spc="51" dirty="0">
                <a:solidFill>
                  <a:srgbClr val="FFFFFF"/>
                </a:solidFill>
                <a:latin typeface="Inter"/>
              </a:rPr>
              <a:t>im Auftrag von Erste Bank &amp; Sparkassen</a:t>
            </a:r>
            <a:endParaRPr lang="de-DE" spc="51" dirty="0">
              <a:solidFill>
                <a:srgbClr val="FFFFFF"/>
              </a:solidFill>
              <a:latin typeface="Inter"/>
            </a:endParaRPr>
          </a:p>
        </p:txBody>
      </p:sp>
      <p:pic>
        <p:nvPicPr>
          <p:cNvPr id="2" name="Grafik 1">
            <a:extLst>
              <a:ext uri="{FF2B5EF4-FFF2-40B4-BE49-F238E27FC236}">
                <a16:creationId xmlns:a16="http://schemas.microsoft.com/office/drawing/2014/main" id="{105C1B5D-B45E-D863-910F-586466A7F3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300" y="1219200"/>
            <a:ext cx="6558245" cy="685800"/>
          </a:xfrm>
          <a:prstGeom prst="rect">
            <a:avLst/>
          </a:prstGeom>
        </p:spPr>
      </p:pic>
      <p:sp>
        <p:nvSpPr>
          <p:cNvPr id="4" name="object 5">
            <a:extLst>
              <a:ext uri="{FF2B5EF4-FFF2-40B4-BE49-F238E27FC236}">
                <a16:creationId xmlns:a16="http://schemas.microsoft.com/office/drawing/2014/main" id="{042D45F2-35C1-DCA5-7B95-377449FE8E33}"/>
              </a:ext>
            </a:extLst>
          </p:cNvPr>
          <p:cNvSpPr txBox="1"/>
          <p:nvPr/>
        </p:nvSpPr>
        <p:spPr>
          <a:xfrm>
            <a:off x="527302" y="5933843"/>
            <a:ext cx="2037079" cy="441145"/>
          </a:xfrm>
          <a:prstGeom prst="rect">
            <a:avLst/>
          </a:prstGeom>
        </p:spPr>
        <p:txBody>
          <a:bodyPr vert="horz" wrap="square" lIns="0" tIns="33019" rIns="0" bIns="0" rtlCol="0">
            <a:spAutoFit/>
          </a:bodyPr>
          <a:lstStyle/>
          <a:p>
            <a:pPr marL="12700" algn="l" defTabSz="914377" rtl="0">
              <a:spcBef>
                <a:spcPts val="259"/>
              </a:spcBef>
            </a:pPr>
            <a:r>
              <a:rPr lang="de-AT" sz="1200" spc="-20" dirty="0">
                <a:solidFill>
                  <a:srgbClr val="FFFFFF"/>
                </a:solidFill>
                <a:latin typeface="Inter"/>
                <a:ea typeface="+mn-ea"/>
                <a:cs typeface="Inter"/>
              </a:rPr>
              <a:t>August 2026</a:t>
            </a:r>
          </a:p>
          <a:p>
            <a:pPr marL="12700" algn="l" defTabSz="914377" rtl="0">
              <a:spcBef>
                <a:spcPts val="259"/>
              </a:spcBef>
            </a:pPr>
            <a:r>
              <a:rPr lang="de-AT" sz="1200" dirty="0">
                <a:solidFill>
                  <a:srgbClr val="FFFFFF"/>
                </a:solidFill>
                <a:latin typeface="Inter"/>
                <a:ea typeface="+mn-ea"/>
                <a:cs typeface="Inter"/>
              </a:rPr>
              <a:t>IMAS International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2A2A3"/>
        </a:solidFill>
        <a:effectLst/>
      </p:bgPr>
    </p:bg>
    <p:spTree>
      <p:nvGrpSpPr>
        <p:cNvPr id="1" name=""/>
        <p:cNvGrpSpPr/>
        <p:nvPr/>
      </p:nvGrpSpPr>
      <p:grpSpPr>
        <a:xfrm>
          <a:off x="0" y="0"/>
          <a:ext cx="0" cy="0"/>
          <a:chOff x="0" y="0"/>
          <a:chExt cx="0" cy="0"/>
        </a:xfrm>
      </p:grpSpPr>
      <p:sp>
        <p:nvSpPr>
          <p:cNvPr id="3" name="object 3"/>
          <p:cNvSpPr txBox="1">
            <a:spLocks noGrp="1"/>
          </p:cNvSpPr>
          <p:nvPr>
            <p:ph type="title"/>
          </p:nvPr>
        </p:nvSpPr>
        <p:spPr>
          <a:xfrm>
            <a:off x="527300" y="243593"/>
            <a:ext cx="2736851" cy="474489"/>
          </a:xfrm>
          <a:prstGeom prst="rect">
            <a:avLst/>
          </a:prstGeom>
        </p:spPr>
        <p:txBody>
          <a:bodyPr vert="horz" wrap="square" lIns="0" tIns="12700" rIns="0" bIns="0" rtlCol="0" anchor="t" anchorCtr="0">
            <a:spAutoFit/>
          </a:bodyPr>
          <a:lstStyle/>
          <a:p>
            <a:pPr marL="12700">
              <a:lnSpc>
                <a:spcPct val="100000"/>
              </a:lnSpc>
              <a:spcBef>
                <a:spcPts val="100"/>
              </a:spcBef>
            </a:pPr>
            <a:r>
              <a:rPr lang="de-DE" spc="-11" dirty="0">
                <a:solidFill>
                  <a:srgbClr val="FFFFFF"/>
                </a:solidFill>
              </a:rPr>
              <a:t>Studiendesign</a:t>
            </a:r>
            <a:endParaRPr lang="de-DE" dirty="0"/>
          </a:p>
        </p:txBody>
      </p:sp>
      <p:sp>
        <p:nvSpPr>
          <p:cNvPr id="4" name="object 4"/>
          <p:cNvSpPr txBox="1"/>
          <p:nvPr/>
        </p:nvSpPr>
        <p:spPr>
          <a:xfrm>
            <a:off x="1200692" y="881211"/>
            <a:ext cx="10817137" cy="5500608"/>
          </a:xfrm>
          <a:prstGeom prst="rect">
            <a:avLst/>
          </a:prstGeom>
        </p:spPr>
        <p:txBody>
          <a:bodyPr vert="horz" wrap="square" lIns="0" tIns="27940" rIns="0" bIns="0" rtlCol="0">
            <a:spAutoFit/>
          </a:bodyPr>
          <a:lstStyle/>
          <a:p>
            <a:pPr marL="12700" algn="l" defTabSz="914377" rtl="0">
              <a:spcBef>
                <a:spcPts val="220"/>
              </a:spcBef>
            </a:pPr>
            <a:r>
              <a:rPr lang="de-DE" sz="1400" b="1" spc="31" dirty="0">
                <a:solidFill>
                  <a:srgbClr val="FFFFFF"/>
                </a:solidFill>
                <a:latin typeface="Inter"/>
              </a:rPr>
              <a:t>Auftraggeber</a:t>
            </a:r>
          </a:p>
          <a:p>
            <a:pPr marL="12700" algn="l" defTabSz="914377" rtl="0">
              <a:spcBef>
                <a:spcPts val="120"/>
              </a:spcBef>
            </a:pPr>
            <a:r>
              <a:rPr lang="de-DE" sz="1400" dirty="0">
                <a:solidFill>
                  <a:srgbClr val="FFFFFF"/>
                </a:solidFill>
                <a:latin typeface="Inter"/>
                <a:cs typeface="Inter"/>
              </a:rPr>
              <a:t>Erste</a:t>
            </a:r>
            <a:r>
              <a:rPr lang="de-DE" sz="1400" spc="-31" dirty="0">
                <a:solidFill>
                  <a:srgbClr val="FFFFFF"/>
                </a:solidFill>
                <a:latin typeface="Inter"/>
                <a:cs typeface="Inter"/>
              </a:rPr>
              <a:t> </a:t>
            </a:r>
            <a:r>
              <a:rPr lang="de-DE" sz="1400" dirty="0">
                <a:solidFill>
                  <a:srgbClr val="FFFFFF"/>
                </a:solidFill>
                <a:latin typeface="Inter"/>
                <a:cs typeface="Inter"/>
              </a:rPr>
              <a:t>Bank</a:t>
            </a:r>
            <a:r>
              <a:rPr lang="de-DE" sz="1400" spc="-25" dirty="0">
                <a:solidFill>
                  <a:srgbClr val="FFFFFF"/>
                </a:solidFill>
                <a:latin typeface="Inter"/>
                <a:cs typeface="Inter"/>
              </a:rPr>
              <a:t> </a:t>
            </a:r>
            <a:r>
              <a:rPr lang="de-DE" sz="1400" dirty="0">
                <a:solidFill>
                  <a:srgbClr val="FFFFFF"/>
                </a:solidFill>
                <a:latin typeface="Inter"/>
                <a:cs typeface="Inter"/>
              </a:rPr>
              <a:t>der</a:t>
            </a:r>
            <a:r>
              <a:rPr lang="de-DE" sz="1400" spc="-31" dirty="0">
                <a:solidFill>
                  <a:srgbClr val="FFFFFF"/>
                </a:solidFill>
                <a:latin typeface="Inter"/>
                <a:cs typeface="Inter"/>
              </a:rPr>
              <a:t> </a:t>
            </a:r>
            <a:r>
              <a:rPr lang="de-DE" sz="1400" dirty="0">
                <a:solidFill>
                  <a:srgbClr val="FFFFFF"/>
                </a:solidFill>
                <a:latin typeface="Inter"/>
                <a:cs typeface="Inter"/>
              </a:rPr>
              <a:t>österreichischen</a:t>
            </a:r>
            <a:r>
              <a:rPr lang="de-DE" sz="1400" spc="-25" dirty="0">
                <a:solidFill>
                  <a:srgbClr val="FFFFFF"/>
                </a:solidFill>
                <a:latin typeface="Inter"/>
                <a:cs typeface="Inter"/>
              </a:rPr>
              <a:t> </a:t>
            </a:r>
            <a:r>
              <a:rPr lang="de-DE" sz="1400" spc="-11" dirty="0">
                <a:solidFill>
                  <a:srgbClr val="FFFFFF"/>
                </a:solidFill>
                <a:latin typeface="Inter"/>
                <a:cs typeface="Inter"/>
              </a:rPr>
              <a:t>Sparkassen</a:t>
            </a:r>
            <a:endParaRPr lang="de-DE" sz="1400" dirty="0">
              <a:latin typeface="Inter"/>
              <a:cs typeface="Inter"/>
            </a:endParaRPr>
          </a:p>
          <a:p>
            <a:pPr algn="l" defTabSz="914377" rtl="0">
              <a:spcBef>
                <a:spcPts val="40"/>
              </a:spcBef>
            </a:pPr>
            <a:endParaRPr lang="de-DE" sz="1551" dirty="0">
              <a:latin typeface="Inter"/>
              <a:cs typeface="Inter"/>
            </a:endParaRPr>
          </a:p>
          <a:p>
            <a:pPr marL="12700" algn="l" defTabSz="914377" rtl="0">
              <a:spcBef>
                <a:spcPts val="5"/>
              </a:spcBef>
            </a:pPr>
            <a:r>
              <a:rPr lang="de-DE" sz="1400" b="1" spc="31" dirty="0">
                <a:solidFill>
                  <a:srgbClr val="FFFFFF"/>
                </a:solidFill>
                <a:latin typeface="Inter"/>
              </a:rPr>
              <a:t>Durchführungszeitraum.</a:t>
            </a:r>
          </a:p>
          <a:p>
            <a:pPr marL="12700" algn="l" defTabSz="914377" rtl="0">
              <a:spcBef>
                <a:spcPts val="120"/>
              </a:spcBef>
            </a:pPr>
            <a:r>
              <a:rPr lang="de-AT" sz="1400" spc="-55" dirty="0">
                <a:solidFill>
                  <a:srgbClr val="FFFFFF"/>
                </a:solidFill>
                <a:latin typeface="Inter"/>
                <a:cs typeface="Inter"/>
              </a:rPr>
              <a:t>13. Juli bis 04. August 2026</a:t>
            </a:r>
          </a:p>
          <a:p>
            <a:pPr algn="l" defTabSz="914377" rtl="0">
              <a:spcBef>
                <a:spcPts val="40"/>
              </a:spcBef>
            </a:pPr>
            <a:endParaRPr lang="de-DE" sz="1551" dirty="0">
              <a:latin typeface="Inter"/>
              <a:cs typeface="Inter"/>
            </a:endParaRPr>
          </a:p>
          <a:p>
            <a:pPr marL="12700" algn="l" defTabSz="914377" rtl="0"/>
            <a:r>
              <a:rPr lang="de-DE" sz="1400" b="1" spc="31" dirty="0">
                <a:solidFill>
                  <a:srgbClr val="FFFFFF"/>
                </a:solidFill>
                <a:latin typeface="Inter"/>
              </a:rPr>
              <a:t>Methode</a:t>
            </a:r>
          </a:p>
          <a:p>
            <a:pPr marL="12700" algn="l" defTabSz="914377" rtl="0">
              <a:spcBef>
                <a:spcPts val="120"/>
              </a:spcBef>
            </a:pPr>
            <a:r>
              <a:rPr lang="de-AT" sz="1400" dirty="0">
                <a:solidFill>
                  <a:srgbClr val="FFFFFF"/>
                </a:solidFill>
                <a:latin typeface="Inter"/>
                <a:cs typeface="Inter"/>
              </a:rPr>
              <a:t>Die Interviews wurden rein Online durchgeführt.</a:t>
            </a:r>
            <a:endParaRPr lang="de-DE" sz="1400" dirty="0">
              <a:latin typeface="Inter"/>
              <a:cs typeface="Inter"/>
            </a:endParaRPr>
          </a:p>
          <a:p>
            <a:pPr algn="l" defTabSz="914377" rtl="0">
              <a:spcBef>
                <a:spcPts val="45"/>
              </a:spcBef>
            </a:pPr>
            <a:endParaRPr lang="de-DE" sz="1551" dirty="0">
              <a:latin typeface="Inter"/>
              <a:cs typeface="Inter"/>
            </a:endParaRPr>
          </a:p>
          <a:p>
            <a:pPr marL="12700" algn="l" defTabSz="914377" rtl="0"/>
            <a:r>
              <a:rPr lang="de-DE" sz="1400" b="1" spc="31" dirty="0">
                <a:solidFill>
                  <a:srgbClr val="FFFFFF"/>
                </a:solidFill>
                <a:latin typeface="Inter"/>
              </a:rPr>
              <a:t>Sample</a:t>
            </a:r>
          </a:p>
          <a:p>
            <a:pPr marL="12700" marR="5080" algn="just" defTabSz="914377" rtl="0">
              <a:lnSpc>
                <a:spcPct val="107200"/>
              </a:lnSpc>
            </a:pPr>
            <a:r>
              <a:rPr lang="de-AT" sz="1400" dirty="0">
                <a:solidFill>
                  <a:srgbClr val="FFFFFF"/>
                </a:solidFill>
                <a:latin typeface="Inter"/>
                <a:cs typeface="Inter"/>
              </a:rPr>
              <a:t>Insgesamt wurden </a:t>
            </a:r>
            <a:r>
              <a:rPr lang="de-AT" sz="1400" b="1" dirty="0">
                <a:solidFill>
                  <a:srgbClr val="FFFFFF"/>
                </a:solidFill>
                <a:latin typeface="Inter"/>
                <a:cs typeface="Inter"/>
              </a:rPr>
              <a:t>n=1.382 </a:t>
            </a:r>
            <a:r>
              <a:rPr lang="de-AT" sz="1400" dirty="0">
                <a:solidFill>
                  <a:srgbClr val="FFFFFF"/>
                </a:solidFill>
                <a:latin typeface="Inter"/>
                <a:cs typeface="Inter"/>
              </a:rPr>
              <a:t>Interviews in ganz Österreich (Bevölkerung 16-76 Jahre) durchgeführt. Um eine getrennte Auswertung zu ermöglichen, wurden die Interviews disproportional auf die Bundesländer aufgeteilt. Pro Bundesland wurden mindestens n=120 Interviews (</a:t>
            </a:r>
            <a:r>
              <a:rPr lang="de-AT" sz="1400" dirty="0" err="1">
                <a:solidFill>
                  <a:srgbClr val="FFFFFF"/>
                </a:solidFill>
                <a:latin typeface="Inter"/>
                <a:cs typeface="Inter"/>
              </a:rPr>
              <a:t>Vbg</a:t>
            </a:r>
            <a:r>
              <a:rPr lang="de-AT" sz="1400" dirty="0">
                <a:solidFill>
                  <a:srgbClr val="FFFFFF"/>
                </a:solidFill>
                <a:latin typeface="Inter"/>
                <a:cs typeface="Inter"/>
              </a:rPr>
              <a:t> und </a:t>
            </a:r>
            <a:r>
              <a:rPr lang="de-AT" sz="1400" dirty="0" err="1">
                <a:solidFill>
                  <a:srgbClr val="FFFFFF"/>
                </a:solidFill>
                <a:latin typeface="Inter"/>
                <a:cs typeface="Inter"/>
              </a:rPr>
              <a:t>Bgl</a:t>
            </a:r>
            <a:r>
              <a:rPr lang="de-AT" sz="1400" dirty="0">
                <a:solidFill>
                  <a:srgbClr val="FFFFFF"/>
                </a:solidFill>
                <a:latin typeface="Inter"/>
                <a:cs typeface="Inter"/>
              </a:rPr>
              <a:t>) durchgeführt, wobei die anderen Bundesländer mit darüber hinaus reichenden Fallzahlen (mindestens n=150) bedacht wurden. Für die Insgesamt-Betrachtung erfolgte eine Gewichtung der Bundesländer auf ein repräsentatives Niveau.</a:t>
            </a:r>
          </a:p>
          <a:p>
            <a:pPr marL="12700" marR="5080" algn="l" defTabSz="914377" rtl="0">
              <a:lnSpc>
                <a:spcPct val="107200"/>
              </a:lnSpc>
            </a:pPr>
            <a:endParaRPr lang="de-AT" sz="1400" dirty="0">
              <a:solidFill>
                <a:srgbClr val="FFFFFF"/>
              </a:solidFill>
              <a:latin typeface="Inter"/>
              <a:cs typeface="Inter"/>
            </a:endParaRPr>
          </a:p>
          <a:p>
            <a:pPr marL="12700" marR="5080" algn="l" defTabSz="914377" rtl="0">
              <a:lnSpc>
                <a:spcPct val="107200"/>
              </a:lnSpc>
            </a:pPr>
            <a:r>
              <a:rPr lang="de-AT" sz="1400" b="1" spc="31" dirty="0">
                <a:solidFill>
                  <a:srgbClr val="FFFFFF"/>
                </a:solidFill>
                <a:latin typeface="Inter"/>
              </a:rPr>
              <a:t>Trendzahlen</a:t>
            </a:r>
          </a:p>
          <a:p>
            <a:pPr marL="12700" marR="5080" algn="just" defTabSz="914377" rtl="0">
              <a:lnSpc>
                <a:spcPct val="107200"/>
              </a:lnSpc>
            </a:pPr>
            <a:r>
              <a:rPr lang="de-AT" sz="1400" dirty="0">
                <a:solidFill>
                  <a:srgbClr val="FFFFFF"/>
                </a:solidFill>
                <a:latin typeface="Inter"/>
                <a:cs typeface="Inter"/>
              </a:rPr>
              <a:t>Bei Fragen, die in dieser oder anderen Studien zwischen 2009 und 2026 vergleichbar gestellt wurden, sind auf den Charts Differenzen ausgewiesen, um die Entwicklung darzustellen. Allerdings wurden die Erhebungen bis 2023 zur Gänze mittels CATI durchgeführt sowie 2023 im Mixed Mode (CATI und Online) und seit 2024 zur Gänze online durchgeführt, wodurch methodische Effekte Einfluss nehmen können und die Vergleiche damit eingeschränkt sind.</a:t>
            </a:r>
          </a:p>
          <a:p>
            <a:pPr marL="12700" marR="5080" algn="l" defTabSz="914377" rtl="0">
              <a:lnSpc>
                <a:spcPct val="107200"/>
              </a:lnSpc>
            </a:pPr>
            <a:endParaRPr lang="de-DE" sz="1400" b="1" spc="31" dirty="0">
              <a:solidFill>
                <a:srgbClr val="FFFFFF"/>
              </a:solidFill>
              <a:latin typeface="Inter"/>
            </a:endParaRPr>
          </a:p>
          <a:p>
            <a:pPr marL="12700" algn="l" defTabSz="914377" rtl="0"/>
            <a:r>
              <a:rPr lang="de-DE" sz="1400" b="1" spc="31" dirty="0">
                <a:solidFill>
                  <a:srgbClr val="FFFFFF"/>
                </a:solidFill>
                <a:latin typeface="Inter"/>
              </a:rPr>
              <a:t>Marktforschungsinstitut</a:t>
            </a:r>
          </a:p>
          <a:p>
            <a:pPr marL="12700" algn="l" defTabSz="914377" rtl="0">
              <a:spcBef>
                <a:spcPts val="120"/>
              </a:spcBef>
            </a:pPr>
            <a:r>
              <a:rPr lang="de-DE" sz="1400" dirty="0">
                <a:solidFill>
                  <a:srgbClr val="FFFFFF"/>
                </a:solidFill>
                <a:latin typeface="Inter"/>
                <a:cs typeface="Inter"/>
              </a:rPr>
              <a:t>IMAS INTERNATIONAL</a:t>
            </a:r>
            <a:endParaRPr lang="de-DE" sz="1400" dirty="0">
              <a:latin typeface="Inter"/>
              <a:cs typeface="Inter"/>
            </a:endParaRPr>
          </a:p>
        </p:txBody>
      </p:sp>
      <p:pic>
        <p:nvPicPr>
          <p:cNvPr id="31" name="Grafik 1">
            <a:extLst>
              <a:ext uri="{FF2B5EF4-FFF2-40B4-BE49-F238E27FC236}">
                <a16:creationId xmlns:a16="http://schemas.microsoft.com/office/drawing/2014/main" id="{9C985151-523E-C171-7F88-172B9E9498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583" y="959162"/>
            <a:ext cx="317500" cy="317500"/>
          </a:xfrm>
          <a:prstGeom prst="rect">
            <a:avLst/>
          </a:prstGeom>
          <a:noFill/>
          <a:extLst>
            <a:ext uri="{909E8E84-426E-40DD-AFC4-6F175D3DCCD1}">
              <a14:hiddenFill xmlns:a14="http://schemas.microsoft.com/office/drawing/2010/main">
                <a:solidFill>
                  <a:srgbClr val="FFFFFF"/>
                </a:solidFill>
              </a14:hiddenFill>
            </a:ext>
          </a:extLst>
        </p:spPr>
      </p:pic>
      <p:pic>
        <p:nvPicPr>
          <p:cNvPr id="33" name="Grafik 32">
            <a:extLst>
              <a:ext uri="{FF2B5EF4-FFF2-40B4-BE49-F238E27FC236}">
                <a16:creationId xmlns:a16="http://schemas.microsoft.com/office/drawing/2014/main" id="{39BCE53F-77A2-F8DE-3E0D-7E7DDD9293B5}"/>
              </a:ext>
            </a:extLst>
          </p:cNvPr>
          <p:cNvPicPr>
            <a:picLocks noChangeAspect="1"/>
          </p:cNvPicPr>
          <p:nvPr/>
        </p:nvPicPr>
        <p:blipFill>
          <a:blip r:embed="rId4"/>
          <a:stretch>
            <a:fillRect/>
          </a:stretch>
        </p:blipFill>
        <p:spPr>
          <a:xfrm>
            <a:off x="566583" y="1677938"/>
            <a:ext cx="317500" cy="317500"/>
          </a:xfrm>
          <a:prstGeom prst="rect">
            <a:avLst/>
          </a:prstGeom>
        </p:spPr>
      </p:pic>
      <p:pic>
        <p:nvPicPr>
          <p:cNvPr id="35" name="Grafik 34">
            <a:extLst>
              <a:ext uri="{FF2B5EF4-FFF2-40B4-BE49-F238E27FC236}">
                <a16:creationId xmlns:a16="http://schemas.microsoft.com/office/drawing/2014/main" id="{6D64F553-3DB2-39E1-D3D3-A9FF3D1BD279}"/>
              </a:ext>
            </a:extLst>
          </p:cNvPr>
          <p:cNvPicPr>
            <a:picLocks noChangeAspect="1"/>
          </p:cNvPicPr>
          <p:nvPr/>
        </p:nvPicPr>
        <p:blipFill>
          <a:blip r:embed="rId5"/>
          <a:stretch>
            <a:fillRect/>
          </a:stretch>
        </p:blipFill>
        <p:spPr>
          <a:xfrm>
            <a:off x="566583" y="2309831"/>
            <a:ext cx="342900" cy="342900"/>
          </a:xfrm>
          <a:prstGeom prst="rect">
            <a:avLst/>
          </a:prstGeom>
        </p:spPr>
      </p:pic>
      <p:pic>
        <p:nvPicPr>
          <p:cNvPr id="38" name="Grafik 37">
            <a:extLst>
              <a:ext uri="{FF2B5EF4-FFF2-40B4-BE49-F238E27FC236}">
                <a16:creationId xmlns:a16="http://schemas.microsoft.com/office/drawing/2014/main" id="{EE93747E-E777-AF9D-9D6C-9869BF38AAFE}"/>
              </a:ext>
            </a:extLst>
          </p:cNvPr>
          <p:cNvPicPr>
            <a:picLocks noChangeAspect="1"/>
          </p:cNvPicPr>
          <p:nvPr/>
        </p:nvPicPr>
        <p:blipFill>
          <a:blip r:embed="rId6"/>
          <a:stretch>
            <a:fillRect/>
          </a:stretch>
        </p:blipFill>
        <p:spPr>
          <a:xfrm>
            <a:off x="566583" y="3470559"/>
            <a:ext cx="368300" cy="342900"/>
          </a:xfrm>
          <a:prstGeom prst="rect">
            <a:avLst/>
          </a:prstGeom>
        </p:spPr>
      </p:pic>
      <p:pic>
        <p:nvPicPr>
          <p:cNvPr id="40" name="Grafik 39">
            <a:extLst>
              <a:ext uri="{FF2B5EF4-FFF2-40B4-BE49-F238E27FC236}">
                <a16:creationId xmlns:a16="http://schemas.microsoft.com/office/drawing/2014/main" id="{2A965F3F-B2BF-6C19-C8E4-5A412387A112}"/>
              </a:ext>
            </a:extLst>
          </p:cNvPr>
          <p:cNvPicPr>
            <a:picLocks noChangeAspect="1"/>
          </p:cNvPicPr>
          <p:nvPr/>
        </p:nvPicPr>
        <p:blipFill>
          <a:blip r:embed="rId7"/>
          <a:stretch>
            <a:fillRect/>
          </a:stretch>
        </p:blipFill>
        <p:spPr>
          <a:xfrm>
            <a:off x="569759" y="5719771"/>
            <a:ext cx="368300" cy="368300"/>
          </a:xfrm>
          <a:prstGeom prst="rect">
            <a:avLst/>
          </a:prstGeom>
        </p:spPr>
      </p:pic>
      <p:pic>
        <p:nvPicPr>
          <p:cNvPr id="2" name="Grafik 1">
            <a:extLst>
              <a:ext uri="{FF2B5EF4-FFF2-40B4-BE49-F238E27FC236}">
                <a16:creationId xmlns:a16="http://schemas.microsoft.com/office/drawing/2014/main" id="{3B98D1EA-4BF1-C4B7-955F-C447A1D9F83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7301" y="6490800"/>
            <a:ext cx="2409856" cy="252000"/>
          </a:xfrm>
          <a:prstGeom prst="rect">
            <a:avLst/>
          </a:prstGeom>
        </p:spPr>
      </p:pic>
      <p:pic>
        <p:nvPicPr>
          <p:cNvPr id="9" name="Grafik 8">
            <a:extLst>
              <a:ext uri="{FF2B5EF4-FFF2-40B4-BE49-F238E27FC236}">
                <a16:creationId xmlns:a16="http://schemas.microsoft.com/office/drawing/2014/main" id="{D8028EAF-13BA-3573-299D-D8520BAC678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7574" t="21080" r="47812" b="49999"/>
          <a:stretch/>
        </p:blipFill>
        <p:spPr>
          <a:xfrm>
            <a:off x="514273" y="4747316"/>
            <a:ext cx="420284" cy="46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2A2A3"/>
        </a:solidFill>
        <a:effectLst/>
      </p:bgPr>
    </p:bg>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62AC2946-E75D-18D0-47BC-1E022C5A8193}"/>
              </a:ext>
            </a:extLst>
          </p:cNvPr>
          <p:cNvSpPr txBox="1">
            <a:spLocks noGrp="1"/>
          </p:cNvSpPr>
          <p:nvPr>
            <p:ph type="title"/>
          </p:nvPr>
        </p:nvSpPr>
        <p:spPr>
          <a:xfrm>
            <a:off x="527300" y="243593"/>
            <a:ext cx="10944264" cy="474489"/>
          </a:xfrm>
          <a:prstGeom prst="rect">
            <a:avLst/>
          </a:prstGeom>
        </p:spPr>
        <p:txBody>
          <a:bodyPr vert="horz" wrap="square" lIns="0" tIns="12700" rIns="0" bIns="0" rtlCol="0" anchor="t" anchorCtr="0">
            <a:spAutoFit/>
          </a:bodyPr>
          <a:lstStyle/>
          <a:p>
            <a:pPr marL="12700">
              <a:lnSpc>
                <a:spcPct val="100000"/>
              </a:lnSpc>
              <a:spcBef>
                <a:spcPts val="100"/>
              </a:spcBef>
            </a:pPr>
            <a:r>
              <a:rPr lang="de-DE" spc="-11" dirty="0">
                <a:solidFill>
                  <a:srgbClr val="FFFFFF"/>
                </a:solidFill>
              </a:rPr>
              <a:t>Die Struktur der Befragten - Gesamtösterreich</a:t>
            </a:r>
            <a:endParaRPr lang="de-DE" dirty="0"/>
          </a:p>
        </p:txBody>
      </p:sp>
      <p:pic>
        <p:nvPicPr>
          <p:cNvPr id="9" name="Grafik 8">
            <a:extLst>
              <a:ext uri="{FF2B5EF4-FFF2-40B4-BE49-F238E27FC236}">
                <a16:creationId xmlns:a16="http://schemas.microsoft.com/office/drawing/2014/main" id="{3EBFC7FC-257F-B3D1-6A3D-2501B2D121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301" y="6490800"/>
            <a:ext cx="2409856" cy="252000"/>
          </a:xfrm>
          <a:prstGeom prst="rect">
            <a:avLst/>
          </a:prstGeom>
        </p:spPr>
      </p:pic>
      <p:sp>
        <p:nvSpPr>
          <p:cNvPr id="3" name="object 3">
            <a:extLst>
              <a:ext uri="{FF2B5EF4-FFF2-40B4-BE49-F238E27FC236}">
                <a16:creationId xmlns:a16="http://schemas.microsoft.com/office/drawing/2014/main" id="{EA2FABB7-520E-19A3-046F-A4C2E1D596AD}"/>
              </a:ext>
            </a:extLst>
          </p:cNvPr>
          <p:cNvSpPr txBox="1">
            <a:spLocks/>
          </p:cNvSpPr>
          <p:nvPr/>
        </p:nvSpPr>
        <p:spPr>
          <a:xfrm>
            <a:off x="527300" y="243593"/>
            <a:ext cx="5129221" cy="474489"/>
          </a:xfrm>
          <a:prstGeom prst="rect">
            <a:avLst/>
          </a:prstGeom>
        </p:spPr>
        <p:txBody>
          <a:bodyPr vert="horz" wrap="square" lIns="0" tIns="12700" rIns="0" bIns="0" rtlCol="0" anchor="t" anchorCtr="0">
            <a:spAutoFit/>
          </a:bodyPr>
          <a:lstStyle>
            <a:lvl1pPr algn="l" defTabSz="914400" rtl="0" eaLnBrk="1" latinLnBrk="0" hangingPunct="1">
              <a:lnSpc>
                <a:spcPct val="92000"/>
              </a:lnSpc>
              <a:spcBef>
                <a:spcPct val="0"/>
              </a:spcBef>
              <a:buNone/>
              <a:defRPr sz="3000" b="1" kern="1200">
                <a:solidFill>
                  <a:schemeClr val="tx1"/>
                </a:solidFill>
                <a:latin typeface="+mn-lt"/>
                <a:ea typeface="+mj-ea"/>
                <a:cs typeface="+mj-cs"/>
              </a:defRPr>
            </a:lvl1pPr>
          </a:lstStyle>
          <a:p>
            <a:pPr marL="12700">
              <a:lnSpc>
                <a:spcPct val="100000"/>
              </a:lnSpc>
              <a:spcBef>
                <a:spcPts val="100"/>
              </a:spcBef>
            </a:pPr>
            <a:r>
              <a:rPr lang="de-DE" spc="-11">
                <a:solidFill>
                  <a:srgbClr val="FFFFFF"/>
                </a:solidFill>
              </a:rPr>
              <a:t>Die Struktur der Befragten</a:t>
            </a:r>
            <a:endParaRPr lang="de-DE" dirty="0"/>
          </a:p>
        </p:txBody>
      </p:sp>
      <p:pic>
        <p:nvPicPr>
          <p:cNvPr id="5" name="Grafik 4">
            <a:extLst>
              <a:ext uri="{FF2B5EF4-FFF2-40B4-BE49-F238E27FC236}">
                <a16:creationId xmlns:a16="http://schemas.microsoft.com/office/drawing/2014/main" id="{1080789C-3EB0-7139-B7CE-EF9BC3C1FD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301" y="6490800"/>
            <a:ext cx="2409856" cy="252000"/>
          </a:xfrm>
          <a:prstGeom prst="rect">
            <a:avLst/>
          </a:prstGeom>
        </p:spPr>
      </p:pic>
      <p:graphicFrame>
        <p:nvGraphicFramePr>
          <p:cNvPr id="6" name="Tabelle 10">
            <a:extLst>
              <a:ext uri="{FF2B5EF4-FFF2-40B4-BE49-F238E27FC236}">
                <a16:creationId xmlns:a16="http://schemas.microsoft.com/office/drawing/2014/main" id="{428C7BD4-B5FE-15ED-5F57-1726AF85A565}"/>
              </a:ext>
            </a:extLst>
          </p:cNvPr>
          <p:cNvGraphicFramePr>
            <a:graphicFrameLocks noGrp="1"/>
          </p:cNvGraphicFramePr>
          <p:nvPr>
            <p:extLst>
              <p:ext uri="{D42A27DB-BD31-4B8C-83A1-F6EECF244321}">
                <p14:modId xmlns:p14="http://schemas.microsoft.com/office/powerpoint/2010/main" val="119694752"/>
              </p:ext>
            </p:extLst>
          </p:nvPr>
        </p:nvGraphicFramePr>
        <p:xfrm>
          <a:off x="559199" y="985480"/>
          <a:ext cx="4182924" cy="1320800"/>
        </p:xfrm>
        <a:graphic>
          <a:graphicData uri="http://schemas.openxmlformats.org/drawingml/2006/table">
            <a:tbl>
              <a:tblPr firstRow="1" bandRow="1">
                <a:tableStyleId>{7DF18680-E054-41AD-8BC1-D1AEF772440D}</a:tableStyleId>
              </a:tblPr>
              <a:tblGrid>
                <a:gridCol w="2091462">
                  <a:extLst>
                    <a:ext uri="{9D8B030D-6E8A-4147-A177-3AD203B41FA5}">
                      <a16:colId xmlns:a16="http://schemas.microsoft.com/office/drawing/2014/main" val="3654399417"/>
                    </a:ext>
                  </a:extLst>
                </a:gridCol>
                <a:gridCol w="2091462">
                  <a:extLst>
                    <a:ext uri="{9D8B030D-6E8A-4147-A177-3AD203B41FA5}">
                      <a16:colId xmlns:a16="http://schemas.microsoft.com/office/drawing/2014/main" val="1134615730"/>
                    </a:ext>
                  </a:extLst>
                </a:gridCol>
              </a:tblGrid>
              <a:tr h="370840">
                <a:tc>
                  <a:txBody>
                    <a:bodyPr/>
                    <a:lstStyle/>
                    <a:p>
                      <a:r>
                        <a:rPr lang="de-DE" sz="1600" dirty="0">
                          <a:latin typeface="+mn-lt"/>
                        </a:rPr>
                        <a:t>Geschlecht</a:t>
                      </a:r>
                      <a:endParaRPr lang="de-AT" sz="1600" dirty="0">
                        <a:latin typeface="+mn-lt"/>
                      </a:endParaRPr>
                    </a:p>
                  </a:txBody>
                  <a:tcPr marL="108000" marR="108000">
                    <a:lnR w="12700" cmpd="sng">
                      <a:noFill/>
                    </a:lnR>
                  </a:tcPr>
                </a:tc>
                <a:tc>
                  <a:txBody>
                    <a:bodyPr/>
                    <a:lstStyle/>
                    <a:p>
                      <a:pPr algn="r"/>
                      <a:r>
                        <a:rPr lang="de-DE" sz="1600" dirty="0">
                          <a:latin typeface="+mn-lt"/>
                        </a:rPr>
                        <a:t>Fallzahl </a:t>
                      </a:r>
                    </a:p>
                    <a:p>
                      <a:pPr algn="r"/>
                      <a:r>
                        <a:rPr lang="de-DE" sz="1600" b="0" dirty="0">
                          <a:latin typeface="+mn-lt"/>
                        </a:rPr>
                        <a:t>(gewichtet)</a:t>
                      </a:r>
                      <a:endParaRPr lang="de-AT" sz="1600" b="0" dirty="0">
                        <a:latin typeface="+mn-lt"/>
                      </a:endParaRPr>
                    </a:p>
                  </a:txBody>
                  <a:tcPr marL="108000" marR="108000">
                    <a:lnL w="12700" cmpd="sng">
                      <a:noFill/>
                    </a:lnL>
                  </a:tcPr>
                </a:tc>
                <a:extLst>
                  <a:ext uri="{0D108BD9-81ED-4DB2-BD59-A6C34878D82A}">
                    <a16:rowId xmlns:a16="http://schemas.microsoft.com/office/drawing/2014/main" val="3371439487"/>
                  </a:ext>
                </a:extLst>
              </a:tr>
              <a:tr h="370840">
                <a:tc>
                  <a:txBody>
                    <a:bodyPr/>
                    <a:lstStyle/>
                    <a:p>
                      <a:pPr algn="l" fontAlgn="b"/>
                      <a:r>
                        <a:rPr lang="de-AT" sz="1400" kern="1200" dirty="0">
                          <a:solidFill>
                            <a:schemeClr val="dk1"/>
                          </a:solidFill>
                          <a:latin typeface="+mn-lt"/>
                          <a:ea typeface="+mn-ea"/>
                          <a:cs typeface="+mn-cs"/>
                        </a:rPr>
                        <a:t>Männer + divers</a:t>
                      </a:r>
                    </a:p>
                  </a:txBody>
                  <a:tcPr marL="108000" marR="108000" marT="762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641</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40000"/>
                        <a:alpha val="80000"/>
                      </a:schemeClr>
                    </a:solidFill>
                  </a:tcPr>
                </a:tc>
                <a:extLst>
                  <a:ext uri="{0D108BD9-81ED-4DB2-BD59-A6C34878D82A}">
                    <a16:rowId xmlns:a16="http://schemas.microsoft.com/office/drawing/2014/main" val="4092390041"/>
                  </a:ext>
                </a:extLst>
              </a:tr>
              <a:tr h="370840">
                <a:tc>
                  <a:txBody>
                    <a:bodyPr/>
                    <a:lstStyle/>
                    <a:p>
                      <a:pPr algn="l" fontAlgn="b"/>
                      <a:r>
                        <a:rPr lang="de-AT" sz="1400" kern="1200" dirty="0">
                          <a:solidFill>
                            <a:schemeClr val="dk1"/>
                          </a:solidFill>
                          <a:latin typeface="+mn-lt"/>
                          <a:ea typeface="+mn-ea"/>
                          <a:cs typeface="+mn-cs"/>
                        </a:rPr>
                        <a:t>Frauen</a:t>
                      </a:r>
                    </a:p>
                  </a:txBody>
                  <a:tcPr marL="108000" marR="108000" marT="762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649</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20000"/>
                        <a:alpha val="80000"/>
                      </a:schemeClr>
                    </a:solidFill>
                  </a:tcPr>
                </a:tc>
                <a:extLst>
                  <a:ext uri="{0D108BD9-81ED-4DB2-BD59-A6C34878D82A}">
                    <a16:rowId xmlns:a16="http://schemas.microsoft.com/office/drawing/2014/main" val="1748496706"/>
                  </a:ext>
                </a:extLst>
              </a:tr>
            </a:tbl>
          </a:graphicData>
        </a:graphic>
      </p:graphicFrame>
      <p:graphicFrame>
        <p:nvGraphicFramePr>
          <p:cNvPr id="7" name="Tabelle 6">
            <a:extLst>
              <a:ext uri="{FF2B5EF4-FFF2-40B4-BE49-F238E27FC236}">
                <a16:creationId xmlns:a16="http://schemas.microsoft.com/office/drawing/2014/main" id="{4A684045-9B15-B330-F42E-7F34DE4AECA4}"/>
              </a:ext>
            </a:extLst>
          </p:cNvPr>
          <p:cNvGraphicFramePr>
            <a:graphicFrameLocks noGrp="1"/>
          </p:cNvGraphicFramePr>
          <p:nvPr>
            <p:extLst>
              <p:ext uri="{D42A27DB-BD31-4B8C-83A1-F6EECF244321}">
                <p14:modId xmlns:p14="http://schemas.microsoft.com/office/powerpoint/2010/main" val="1609659360"/>
              </p:ext>
            </p:extLst>
          </p:nvPr>
        </p:nvGraphicFramePr>
        <p:xfrm>
          <a:off x="7506600" y="985480"/>
          <a:ext cx="4176000" cy="4453940"/>
        </p:xfrm>
        <a:graphic>
          <a:graphicData uri="http://schemas.openxmlformats.org/drawingml/2006/table">
            <a:tbl>
              <a:tblPr firstRow="1" bandRow="1">
                <a:tableStyleId>{7DF18680-E054-41AD-8BC1-D1AEF772440D}</a:tableStyleId>
              </a:tblPr>
              <a:tblGrid>
                <a:gridCol w="2088000">
                  <a:extLst>
                    <a:ext uri="{9D8B030D-6E8A-4147-A177-3AD203B41FA5}">
                      <a16:colId xmlns:a16="http://schemas.microsoft.com/office/drawing/2014/main" val="3654399417"/>
                    </a:ext>
                  </a:extLst>
                </a:gridCol>
                <a:gridCol w="2088000">
                  <a:extLst>
                    <a:ext uri="{9D8B030D-6E8A-4147-A177-3AD203B41FA5}">
                      <a16:colId xmlns:a16="http://schemas.microsoft.com/office/drawing/2014/main" val="1134615730"/>
                    </a:ext>
                  </a:extLst>
                </a:gridCol>
              </a:tblGrid>
              <a:tr h="658559">
                <a:tc>
                  <a:txBody>
                    <a:bodyPr/>
                    <a:lstStyle/>
                    <a:p>
                      <a:r>
                        <a:rPr lang="de-DE" sz="1600" dirty="0">
                          <a:latin typeface="+mn-lt"/>
                        </a:rPr>
                        <a:t>Bundesländer, disproportional</a:t>
                      </a:r>
                      <a:endParaRPr lang="de-AT" sz="1600" dirty="0">
                        <a:latin typeface="+mn-lt"/>
                      </a:endParaRPr>
                    </a:p>
                  </a:txBody>
                  <a:tcPr marL="108000" marR="108000">
                    <a:lnR w="12700" cmpd="sng">
                      <a:noFill/>
                    </a:lnR>
                  </a:tcPr>
                </a:tc>
                <a:tc>
                  <a:txBody>
                    <a:bodyPr/>
                    <a:lstStyle/>
                    <a:p>
                      <a:pPr algn="r"/>
                      <a:r>
                        <a:rPr lang="de-DE" sz="1600" dirty="0">
                          <a:latin typeface="+mn-lt"/>
                        </a:rPr>
                        <a:t>Fallzahl </a:t>
                      </a:r>
                    </a:p>
                    <a:p>
                      <a:pPr algn="r"/>
                      <a:r>
                        <a:rPr lang="de-DE" sz="1600" b="0" dirty="0">
                          <a:latin typeface="+mn-lt"/>
                        </a:rPr>
                        <a:t>(ungewichtet)</a:t>
                      </a:r>
                      <a:endParaRPr lang="de-AT" sz="1600" b="0" dirty="0">
                        <a:latin typeface="+mn-lt"/>
                      </a:endParaRPr>
                    </a:p>
                  </a:txBody>
                  <a:tcPr marL="108000" marR="108000">
                    <a:lnL w="12700" cmpd="sng">
                      <a:noFill/>
                    </a:lnL>
                  </a:tcPr>
                </a:tc>
                <a:extLst>
                  <a:ext uri="{0D108BD9-81ED-4DB2-BD59-A6C34878D82A}">
                    <a16:rowId xmlns:a16="http://schemas.microsoft.com/office/drawing/2014/main" val="3371439487"/>
                  </a:ext>
                </a:extLst>
              </a:tr>
              <a:tr h="421709">
                <a:tc>
                  <a:txBody>
                    <a:bodyPr/>
                    <a:lstStyle/>
                    <a:p>
                      <a:pPr algn="l" fontAlgn="b"/>
                      <a:r>
                        <a:rPr lang="de-AT" sz="1400" kern="1200" dirty="0">
                          <a:solidFill>
                            <a:schemeClr val="dk1"/>
                          </a:solidFill>
                          <a:latin typeface="+mn-lt"/>
                          <a:ea typeface="+mn-ea"/>
                          <a:cs typeface="+mn-cs"/>
                        </a:rPr>
                        <a:t>Wien</a:t>
                      </a:r>
                    </a:p>
                  </a:txBody>
                  <a:tcPr marL="108000" marR="108000" marT="762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161</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40000"/>
                        <a:alpha val="80000"/>
                      </a:schemeClr>
                    </a:solidFill>
                  </a:tcPr>
                </a:tc>
                <a:extLst>
                  <a:ext uri="{0D108BD9-81ED-4DB2-BD59-A6C34878D82A}">
                    <a16:rowId xmlns:a16="http://schemas.microsoft.com/office/drawing/2014/main" val="4092390041"/>
                  </a:ext>
                </a:extLst>
              </a:tr>
              <a:tr h="421709">
                <a:tc>
                  <a:txBody>
                    <a:bodyPr/>
                    <a:lstStyle/>
                    <a:p>
                      <a:pPr algn="l" fontAlgn="b"/>
                      <a:r>
                        <a:rPr lang="de-AT" sz="1400" kern="1200" dirty="0">
                          <a:solidFill>
                            <a:schemeClr val="dk1"/>
                          </a:solidFill>
                          <a:latin typeface="+mn-lt"/>
                          <a:ea typeface="+mn-ea"/>
                          <a:cs typeface="+mn-cs"/>
                        </a:rPr>
                        <a:t>Niederösterreich</a:t>
                      </a:r>
                    </a:p>
                  </a:txBody>
                  <a:tcPr marL="108000" marR="108000" marT="762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164</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20000"/>
                        <a:alpha val="80000"/>
                      </a:schemeClr>
                    </a:solidFill>
                  </a:tcPr>
                </a:tc>
                <a:extLst>
                  <a:ext uri="{0D108BD9-81ED-4DB2-BD59-A6C34878D82A}">
                    <a16:rowId xmlns:a16="http://schemas.microsoft.com/office/drawing/2014/main" val="1748496706"/>
                  </a:ext>
                </a:extLst>
              </a:tr>
              <a:tr h="421709">
                <a:tc>
                  <a:txBody>
                    <a:bodyPr/>
                    <a:lstStyle/>
                    <a:p>
                      <a:pPr algn="l" fontAlgn="b"/>
                      <a:r>
                        <a:rPr lang="de-AT" sz="1400" kern="1200" dirty="0">
                          <a:solidFill>
                            <a:schemeClr val="dk1"/>
                          </a:solidFill>
                          <a:latin typeface="+mn-lt"/>
                          <a:ea typeface="+mn-ea"/>
                          <a:cs typeface="+mn-cs"/>
                        </a:rPr>
                        <a:t>Burgenland</a:t>
                      </a:r>
                    </a:p>
                  </a:txBody>
                  <a:tcPr marL="108000" marR="108000" marT="762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129</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40000"/>
                        <a:alpha val="80000"/>
                      </a:schemeClr>
                    </a:solidFill>
                  </a:tcPr>
                </a:tc>
                <a:extLst>
                  <a:ext uri="{0D108BD9-81ED-4DB2-BD59-A6C34878D82A}">
                    <a16:rowId xmlns:a16="http://schemas.microsoft.com/office/drawing/2014/main" val="2421748678"/>
                  </a:ext>
                </a:extLst>
              </a:tr>
              <a:tr h="421709">
                <a:tc>
                  <a:txBody>
                    <a:bodyPr/>
                    <a:lstStyle/>
                    <a:p>
                      <a:pPr algn="l" fontAlgn="b"/>
                      <a:r>
                        <a:rPr lang="de-AT" sz="1400" kern="1200" dirty="0">
                          <a:solidFill>
                            <a:schemeClr val="dk1"/>
                          </a:solidFill>
                          <a:latin typeface="+mn-lt"/>
                          <a:ea typeface="+mn-ea"/>
                          <a:cs typeface="+mn-cs"/>
                        </a:rPr>
                        <a:t>Steiermark</a:t>
                      </a:r>
                    </a:p>
                  </a:txBody>
                  <a:tcPr marL="108000" marR="108000" marT="762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164</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20000"/>
                        <a:alpha val="80000"/>
                      </a:schemeClr>
                    </a:solidFill>
                  </a:tcPr>
                </a:tc>
                <a:extLst>
                  <a:ext uri="{0D108BD9-81ED-4DB2-BD59-A6C34878D82A}">
                    <a16:rowId xmlns:a16="http://schemas.microsoft.com/office/drawing/2014/main" val="1582059313"/>
                  </a:ext>
                </a:extLst>
              </a:tr>
              <a:tr h="421709">
                <a:tc>
                  <a:txBody>
                    <a:bodyPr/>
                    <a:lstStyle/>
                    <a:p>
                      <a:pPr algn="l" fontAlgn="b"/>
                      <a:r>
                        <a:rPr lang="de-AT" sz="1400" kern="1200" dirty="0">
                          <a:solidFill>
                            <a:schemeClr val="dk1"/>
                          </a:solidFill>
                          <a:latin typeface="+mn-lt"/>
                          <a:ea typeface="+mn-ea"/>
                          <a:cs typeface="+mn-cs"/>
                        </a:rPr>
                        <a:t>Kärnten</a:t>
                      </a:r>
                    </a:p>
                  </a:txBody>
                  <a:tcPr marL="108000" marR="108000" marT="762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160</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40000"/>
                        <a:alpha val="80000"/>
                      </a:schemeClr>
                    </a:solidFill>
                  </a:tcPr>
                </a:tc>
                <a:extLst>
                  <a:ext uri="{0D108BD9-81ED-4DB2-BD59-A6C34878D82A}">
                    <a16:rowId xmlns:a16="http://schemas.microsoft.com/office/drawing/2014/main" val="2584101281"/>
                  </a:ext>
                </a:extLst>
              </a:tr>
              <a:tr h="421709">
                <a:tc>
                  <a:txBody>
                    <a:bodyPr/>
                    <a:lstStyle/>
                    <a:p>
                      <a:pPr algn="l" fontAlgn="b"/>
                      <a:r>
                        <a:rPr lang="de-AT" sz="1400" kern="1200" dirty="0">
                          <a:solidFill>
                            <a:schemeClr val="dk1"/>
                          </a:solidFill>
                          <a:latin typeface="+mn-lt"/>
                          <a:ea typeface="+mn-ea"/>
                          <a:cs typeface="+mn-cs"/>
                        </a:rPr>
                        <a:t>Oberösterreich</a:t>
                      </a:r>
                    </a:p>
                  </a:txBody>
                  <a:tcPr marL="108000" marR="108000" marT="762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164</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20000"/>
                        <a:alpha val="80000"/>
                      </a:schemeClr>
                    </a:solidFill>
                  </a:tcPr>
                </a:tc>
                <a:extLst>
                  <a:ext uri="{0D108BD9-81ED-4DB2-BD59-A6C34878D82A}">
                    <a16:rowId xmlns:a16="http://schemas.microsoft.com/office/drawing/2014/main" val="1649005082"/>
                  </a:ext>
                </a:extLst>
              </a:tr>
              <a:tr h="421709">
                <a:tc>
                  <a:txBody>
                    <a:bodyPr/>
                    <a:lstStyle/>
                    <a:p>
                      <a:pPr algn="l" fontAlgn="b"/>
                      <a:r>
                        <a:rPr lang="de-AT" sz="1400" kern="1200" dirty="0">
                          <a:solidFill>
                            <a:schemeClr val="dk1"/>
                          </a:solidFill>
                          <a:latin typeface="+mn-lt"/>
                          <a:ea typeface="+mn-ea"/>
                          <a:cs typeface="+mn-cs"/>
                        </a:rPr>
                        <a:t>Salzburg</a:t>
                      </a:r>
                    </a:p>
                  </a:txBody>
                  <a:tcPr marL="108000" marR="108000" marT="762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156</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40000"/>
                        <a:alpha val="80000"/>
                      </a:schemeClr>
                    </a:solidFill>
                  </a:tcPr>
                </a:tc>
                <a:extLst>
                  <a:ext uri="{0D108BD9-81ED-4DB2-BD59-A6C34878D82A}">
                    <a16:rowId xmlns:a16="http://schemas.microsoft.com/office/drawing/2014/main" val="2039093248"/>
                  </a:ext>
                </a:extLst>
              </a:tr>
              <a:tr h="421709">
                <a:tc>
                  <a:txBody>
                    <a:bodyPr/>
                    <a:lstStyle/>
                    <a:p>
                      <a:pPr algn="l" fontAlgn="b"/>
                      <a:r>
                        <a:rPr lang="de-AT" sz="1400" kern="1200" dirty="0">
                          <a:solidFill>
                            <a:schemeClr val="dk1"/>
                          </a:solidFill>
                          <a:latin typeface="+mn-lt"/>
                          <a:ea typeface="+mn-ea"/>
                          <a:cs typeface="+mn-cs"/>
                        </a:rPr>
                        <a:t>Tirol</a:t>
                      </a:r>
                    </a:p>
                  </a:txBody>
                  <a:tcPr marL="108000" marR="108000" marT="762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161</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20000"/>
                        <a:alpha val="80000"/>
                      </a:schemeClr>
                    </a:solidFill>
                  </a:tcPr>
                </a:tc>
                <a:extLst>
                  <a:ext uri="{0D108BD9-81ED-4DB2-BD59-A6C34878D82A}">
                    <a16:rowId xmlns:a16="http://schemas.microsoft.com/office/drawing/2014/main" val="4293239932"/>
                  </a:ext>
                </a:extLst>
              </a:tr>
              <a:tr h="421709">
                <a:tc>
                  <a:txBody>
                    <a:bodyPr/>
                    <a:lstStyle/>
                    <a:p>
                      <a:pPr algn="l" fontAlgn="b"/>
                      <a:r>
                        <a:rPr lang="de-AT" sz="1400" kern="1200" dirty="0">
                          <a:solidFill>
                            <a:schemeClr val="dk1"/>
                          </a:solidFill>
                          <a:latin typeface="+mn-lt"/>
                          <a:ea typeface="+mn-ea"/>
                          <a:cs typeface="+mn-cs"/>
                        </a:rPr>
                        <a:t>Vorarlberg</a:t>
                      </a:r>
                    </a:p>
                  </a:txBody>
                  <a:tcPr marL="108000" marR="108000" marT="762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124</a:t>
                      </a:r>
                      <a:endParaRPr lang="de-AT" sz="1400" b="0" i="0" u="none" strike="noStrike" dirty="0">
                        <a:solidFill>
                          <a:srgbClr val="000000"/>
                        </a:solidFill>
                        <a:effectLst/>
                        <a:latin typeface="+mn-lt"/>
                      </a:endParaRPr>
                    </a:p>
                  </a:txBody>
                  <a:tcPr marL="108000" marR="108000" marT="7620" marB="36000" anchor="b">
                    <a:lnL w="12700" cmpd="sng">
                      <a:noFill/>
                    </a:lnL>
                    <a:solidFill>
                      <a:schemeClr val="accent5">
                        <a:tint val="40000"/>
                        <a:alpha val="80000"/>
                      </a:schemeClr>
                    </a:solidFill>
                  </a:tcPr>
                </a:tc>
                <a:extLst>
                  <a:ext uri="{0D108BD9-81ED-4DB2-BD59-A6C34878D82A}">
                    <a16:rowId xmlns:a16="http://schemas.microsoft.com/office/drawing/2014/main" val="2043366076"/>
                  </a:ext>
                </a:extLst>
              </a:tr>
            </a:tbl>
          </a:graphicData>
        </a:graphic>
      </p:graphicFrame>
      <p:graphicFrame>
        <p:nvGraphicFramePr>
          <p:cNvPr id="11" name="Tabelle 10">
            <a:extLst>
              <a:ext uri="{FF2B5EF4-FFF2-40B4-BE49-F238E27FC236}">
                <a16:creationId xmlns:a16="http://schemas.microsoft.com/office/drawing/2014/main" id="{38B19534-0336-F378-F403-2D32A215263E}"/>
              </a:ext>
            </a:extLst>
          </p:cNvPr>
          <p:cNvGraphicFramePr>
            <a:graphicFrameLocks noGrp="1"/>
          </p:cNvGraphicFramePr>
          <p:nvPr>
            <p:extLst>
              <p:ext uri="{D42A27DB-BD31-4B8C-83A1-F6EECF244321}">
                <p14:modId xmlns:p14="http://schemas.microsoft.com/office/powerpoint/2010/main" val="1176156652"/>
              </p:ext>
            </p:extLst>
          </p:nvPr>
        </p:nvGraphicFramePr>
        <p:xfrm>
          <a:off x="527300" y="3314660"/>
          <a:ext cx="4182924" cy="2124760"/>
        </p:xfrm>
        <a:graphic>
          <a:graphicData uri="http://schemas.openxmlformats.org/drawingml/2006/table">
            <a:tbl>
              <a:tblPr firstRow="1" bandRow="1">
                <a:tableStyleId>{7DF18680-E054-41AD-8BC1-D1AEF772440D}</a:tableStyleId>
              </a:tblPr>
              <a:tblGrid>
                <a:gridCol w="2875117">
                  <a:extLst>
                    <a:ext uri="{9D8B030D-6E8A-4147-A177-3AD203B41FA5}">
                      <a16:colId xmlns:a16="http://schemas.microsoft.com/office/drawing/2014/main" val="3654399417"/>
                    </a:ext>
                  </a:extLst>
                </a:gridCol>
                <a:gridCol w="1307807">
                  <a:extLst>
                    <a:ext uri="{9D8B030D-6E8A-4147-A177-3AD203B41FA5}">
                      <a16:colId xmlns:a16="http://schemas.microsoft.com/office/drawing/2014/main" val="1134615730"/>
                    </a:ext>
                  </a:extLst>
                </a:gridCol>
              </a:tblGrid>
              <a:tr h="370840">
                <a:tc>
                  <a:txBody>
                    <a:bodyPr/>
                    <a:lstStyle/>
                    <a:p>
                      <a:r>
                        <a:rPr lang="de-DE" sz="1600" dirty="0">
                          <a:latin typeface="+mn-lt"/>
                        </a:rPr>
                        <a:t>Generationen</a:t>
                      </a:r>
                      <a:endParaRPr lang="de-AT" sz="1600" dirty="0">
                        <a:latin typeface="+mn-lt"/>
                      </a:endParaRPr>
                    </a:p>
                  </a:txBody>
                  <a:tcPr marR="108000" marT="108000">
                    <a:lnR w="12700" cmpd="sng">
                      <a:noFill/>
                    </a:lnR>
                  </a:tcPr>
                </a:tc>
                <a:tc>
                  <a:txBody>
                    <a:bodyPr/>
                    <a:lstStyle/>
                    <a:p>
                      <a:pPr algn="r"/>
                      <a:r>
                        <a:rPr lang="de-DE" sz="1600" dirty="0">
                          <a:latin typeface="+mn-lt"/>
                        </a:rPr>
                        <a:t>Fallzahl </a:t>
                      </a:r>
                    </a:p>
                    <a:p>
                      <a:pPr algn="r"/>
                      <a:r>
                        <a:rPr lang="de-DE" sz="1600" b="0" dirty="0">
                          <a:latin typeface="+mn-lt"/>
                        </a:rPr>
                        <a:t>(gewichtet)</a:t>
                      </a:r>
                      <a:endParaRPr lang="de-AT" sz="1600" b="0" dirty="0">
                        <a:latin typeface="+mn-lt"/>
                      </a:endParaRPr>
                    </a:p>
                  </a:txBody>
                  <a:tcPr marR="108000" marT="108000">
                    <a:lnL w="12700" cmpd="sng">
                      <a:noFill/>
                    </a:lnL>
                  </a:tcPr>
                </a:tc>
                <a:extLst>
                  <a:ext uri="{0D108BD9-81ED-4DB2-BD59-A6C34878D82A}">
                    <a16:rowId xmlns:a16="http://schemas.microsoft.com/office/drawing/2014/main" val="3371439487"/>
                  </a:ext>
                </a:extLst>
              </a:tr>
              <a:tr h="370840">
                <a:tc>
                  <a:txBody>
                    <a:bodyPr/>
                    <a:lstStyle/>
                    <a:p>
                      <a:pPr algn="l" fontAlgn="b"/>
                      <a:r>
                        <a:rPr lang="de-DE" sz="1400" b="0" i="0" u="none" strike="noStrike" dirty="0">
                          <a:solidFill>
                            <a:srgbClr val="000000"/>
                          </a:solidFill>
                          <a:effectLst/>
                          <a:latin typeface="+mn-lt"/>
                        </a:rPr>
                        <a:t>Generation Z</a:t>
                      </a:r>
                      <a:endParaRPr lang="de-AT" sz="1400" b="0" i="0" u="none" strike="noStrike" dirty="0">
                        <a:solidFill>
                          <a:srgbClr val="000000"/>
                        </a:solidFill>
                        <a:effectLst/>
                        <a:latin typeface="+mn-lt"/>
                      </a:endParaRPr>
                    </a:p>
                  </a:txBody>
                  <a:tcPr marL="108000" marR="108000" marT="108000" marB="36000" anchor="b">
                    <a:lnR w="12700" cmpd="sng">
                      <a:noFill/>
                    </a:lnR>
                    <a:solidFill>
                      <a:schemeClr val="accent5">
                        <a:tint val="40000"/>
                        <a:alpha val="80000"/>
                      </a:schemeClr>
                    </a:solidFill>
                  </a:tcPr>
                </a:tc>
                <a:tc>
                  <a:txBody>
                    <a:bodyPr/>
                    <a:lstStyle/>
                    <a:p>
                      <a:pPr algn="r" fontAlgn="b"/>
                      <a:r>
                        <a:rPr lang="de-AT" sz="1400" b="0" i="0" u="none" strike="noStrike" dirty="0">
                          <a:solidFill>
                            <a:srgbClr val="000000"/>
                          </a:solidFill>
                          <a:effectLst/>
                          <a:latin typeface="+mn-lt"/>
                        </a:rPr>
                        <a:t>307</a:t>
                      </a:r>
                    </a:p>
                  </a:txBody>
                  <a:tcPr marL="108000" marR="108000" marT="108000" marB="36000" anchor="b">
                    <a:lnL w="12700" cmpd="sng">
                      <a:noFill/>
                    </a:lnL>
                    <a:solidFill>
                      <a:schemeClr val="accent5">
                        <a:tint val="40000"/>
                        <a:alpha val="80000"/>
                      </a:schemeClr>
                    </a:solidFill>
                  </a:tcPr>
                </a:tc>
                <a:extLst>
                  <a:ext uri="{0D108BD9-81ED-4DB2-BD59-A6C34878D82A}">
                    <a16:rowId xmlns:a16="http://schemas.microsoft.com/office/drawing/2014/main" val="4092390041"/>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de-DE" sz="1400" b="0" i="0" u="none" strike="noStrike" dirty="0">
                          <a:solidFill>
                            <a:srgbClr val="000000"/>
                          </a:solidFill>
                          <a:effectLst/>
                          <a:latin typeface="+mn-lt"/>
                        </a:rPr>
                        <a:t>Generation Y</a:t>
                      </a:r>
                      <a:endParaRPr lang="de-AT" sz="1400" b="0" i="0" u="none" strike="noStrike" dirty="0">
                        <a:solidFill>
                          <a:srgbClr val="000000"/>
                        </a:solidFill>
                        <a:effectLst/>
                        <a:latin typeface="+mn-lt"/>
                      </a:endParaRPr>
                    </a:p>
                  </a:txBody>
                  <a:tcPr marL="108000" marR="108000" marT="10800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346</a:t>
                      </a:r>
                      <a:endParaRPr lang="de-AT" sz="1400" b="0" i="0" u="none" strike="noStrike" dirty="0">
                        <a:solidFill>
                          <a:srgbClr val="000000"/>
                        </a:solidFill>
                        <a:effectLst/>
                        <a:latin typeface="+mn-lt"/>
                      </a:endParaRPr>
                    </a:p>
                  </a:txBody>
                  <a:tcPr marL="108000" marR="108000" marT="108000" marB="36000" anchor="b">
                    <a:lnL w="12700" cmpd="sng">
                      <a:noFill/>
                    </a:lnL>
                    <a:solidFill>
                      <a:schemeClr val="accent5">
                        <a:tint val="20000"/>
                        <a:alpha val="80000"/>
                      </a:schemeClr>
                    </a:solidFill>
                  </a:tcPr>
                </a:tc>
                <a:extLst>
                  <a:ext uri="{0D108BD9-81ED-4DB2-BD59-A6C34878D82A}">
                    <a16:rowId xmlns:a16="http://schemas.microsoft.com/office/drawing/2014/main" val="1748496706"/>
                  </a:ext>
                </a:extLst>
              </a:tr>
              <a:tr h="37084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de-DE" sz="1400" b="0" i="0" u="none" strike="noStrike" dirty="0">
                          <a:solidFill>
                            <a:srgbClr val="000000"/>
                          </a:solidFill>
                          <a:effectLst/>
                          <a:latin typeface="+mn-lt"/>
                        </a:rPr>
                        <a:t>Generation X</a:t>
                      </a:r>
                      <a:endParaRPr lang="de-AT" sz="1400" b="0" i="0" u="none" strike="noStrike" dirty="0">
                        <a:solidFill>
                          <a:srgbClr val="000000"/>
                        </a:solidFill>
                        <a:effectLst/>
                        <a:latin typeface="+mn-lt"/>
                      </a:endParaRPr>
                    </a:p>
                  </a:txBody>
                  <a:tcPr marL="108000" marR="108000" marT="108000" marB="36000" anchor="b">
                    <a:lnR w="12700" cmpd="sng">
                      <a:noFill/>
                    </a:lnR>
                    <a:solidFill>
                      <a:schemeClr val="accent5">
                        <a:tint val="40000"/>
                        <a:alpha val="80000"/>
                      </a:schemeClr>
                    </a:solidFill>
                  </a:tcPr>
                </a:tc>
                <a:tc>
                  <a:txBody>
                    <a:bodyPr/>
                    <a:lstStyle/>
                    <a:p>
                      <a:pPr algn="r" fontAlgn="b"/>
                      <a:r>
                        <a:rPr lang="de-DE" sz="1400" b="0" i="0" u="none" strike="noStrike" dirty="0">
                          <a:solidFill>
                            <a:srgbClr val="000000"/>
                          </a:solidFill>
                          <a:effectLst/>
                          <a:latin typeface="+mn-lt"/>
                        </a:rPr>
                        <a:t>363</a:t>
                      </a:r>
                      <a:endParaRPr lang="de-AT" sz="1400" b="0" i="0" u="none" strike="noStrike" dirty="0">
                        <a:solidFill>
                          <a:srgbClr val="000000"/>
                        </a:solidFill>
                        <a:effectLst/>
                        <a:latin typeface="+mn-lt"/>
                      </a:endParaRPr>
                    </a:p>
                  </a:txBody>
                  <a:tcPr marL="108000" marR="108000" marT="108000" marB="36000" anchor="b">
                    <a:lnL w="12700" cmpd="sng">
                      <a:noFill/>
                    </a:lnL>
                    <a:solidFill>
                      <a:schemeClr val="accent5">
                        <a:tint val="40000"/>
                        <a:alpha val="80000"/>
                      </a:schemeClr>
                    </a:solidFill>
                  </a:tcPr>
                </a:tc>
                <a:extLst>
                  <a:ext uri="{0D108BD9-81ED-4DB2-BD59-A6C34878D82A}">
                    <a16:rowId xmlns:a16="http://schemas.microsoft.com/office/drawing/2014/main" val="2421748678"/>
                  </a:ext>
                </a:extLst>
              </a:tr>
              <a:tr h="370840">
                <a:tc>
                  <a:txBody>
                    <a:bodyPr/>
                    <a:lstStyle/>
                    <a:p>
                      <a:pPr algn="l" fontAlgn="b"/>
                      <a:r>
                        <a:rPr lang="de-DE" sz="1400" b="0" i="0" u="none" strike="noStrike" dirty="0">
                          <a:solidFill>
                            <a:srgbClr val="000000"/>
                          </a:solidFill>
                          <a:effectLst/>
                          <a:latin typeface="+mn-lt"/>
                        </a:rPr>
                        <a:t>Baby Boomer</a:t>
                      </a:r>
                      <a:endParaRPr lang="de-AT" sz="1400" b="0" i="0" u="none" strike="noStrike" dirty="0">
                        <a:solidFill>
                          <a:srgbClr val="000000"/>
                        </a:solidFill>
                        <a:effectLst/>
                        <a:latin typeface="+mn-lt"/>
                      </a:endParaRPr>
                    </a:p>
                  </a:txBody>
                  <a:tcPr marL="108000" marR="108000" marT="108000" marB="36000" anchor="b">
                    <a:lnR w="12700" cmpd="sng">
                      <a:noFill/>
                    </a:lnR>
                    <a:solidFill>
                      <a:schemeClr val="accent5">
                        <a:tint val="20000"/>
                        <a:alpha val="80000"/>
                      </a:schemeClr>
                    </a:solidFill>
                  </a:tcPr>
                </a:tc>
                <a:tc>
                  <a:txBody>
                    <a:bodyPr/>
                    <a:lstStyle/>
                    <a:p>
                      <a:pPr algn="r" fontAlgn="b"/>
                      <a:r>
                        <a:rPr lang="de-DE" sz="1400" b="0" i="0" u="none" strike="noStrike" dirty="0">
                          <a:solidFill>
                            <a:srgbClr val="000000"/>
                          </a:solidFill>
                          <a:effectLst/>
                          <a:latin typeface="+mn-lt"/>
                        </a:rPr>
                        <a:t>275</a:t>
                      </a:r>
                      <a:endParaRPr lang="de-AT" sz="1400" b="0" i="0" u="none" strike="noStrike" dirty="0">
                        <a:solidFill>
                          <a:srgbClr val="000000"/>
                        </a:solidFill>
                        <a:effectLst/>
                        <a:latin typeface="+mn-lt"/>
                      </a:endParaRPr>
                    </a:p>
                  </a:txBody>
                  <a:tcPr marL="108000" marR="108000" marT="108000" marB="36000" anchor="b">
                    <a:lnL w="12700" cmpd="sng">
                      <a:noFill/>
                    </a:lnL>
                    <a:solidFill>
                      <a:schemeClr val="accent5">
                        <a:tint val="20000"/>
                        <a:alpha val="80000"/>
                      </a:schemeClr>
                    </a:solidFill>
                  </a:tcPr>
                </a:tc>
                <a:extLst>
                  <a:ext uri="{0D108BD9-81ED-4DB2-BD59-A6C34878D82A}">
                    <a16:rowId xmlns:a16="http://schemas.microsoft.com/office/drawing/2014/main" val="1582059313"/>
                  </a:ext>
                </a:extLst>
              </a:tr>
            </a:tbl>
          </a:graphicData>
        </a:graphic>
      </p:graphicFrame>
    </p:spTree>
    <p:extLst>
      <p:ext uri="{BB962C8B-B14F-4D97-AF65-F5344CB8AC3E}">
        <p14:creationId xmlns:p14="http://schemas.microsoft.com/office/powerpoint/2010/main" val="2514170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BAAFD6B1-785E-4561-82A9-71F50843ECF2}"/>
              </a:ext>
            </a:extLst>
          </p:cNvPr>
          <p:cNvSpPr txBox="1">
            <a:spLocks/>
          </p:cNvSpPr>
          <p:nvPr/>
        </p:nvSpPr>
        <p:spPr>
          <a:xfrm>
            <a:off x="347299" y="209025"/>
            <a:ext cx="6312119" cy="628377"/>
          </a:xfrm>
          <a:prstGeom prst="rect">
            <a:avLst/>
          </a:prstGeom>
        </p:spPr>
        <p:txBody>
          <a:bodyPr vert="horz" wrap="square" lIns="0" tIns="12700" rIns="0" bIns="0" rtlCol="0">
            <a:spAutoFit/>
          </a:bodyPr>
          <a:lstStyle>
            <a:lvl1pPr>
              <a:defRPr sz="2400" b="1" i="0">
                <a:solidFill>
                  <a:srgbClr val="1F1F1F"/>
                </a:solidFill>
                <a:latin typeface="Inter"/>
                <a:ea typeface="+mj-ea"/>
                <a:cs typeface="Inter"/>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de-AT" sz="4000" b="1" i="0" u="none" strike="noStrike" kern="0" cap="none" spc="-10" normalizeH="0" baseline="0" noProof="0" dirty="0">
                <a:ln>
                  <a:noFill/>
                </a:ln>
                <a:effectLst/>
                <a:uLnTx/>
                <a:uFillTx/>
                <a:latin typeface="Inter"/>
                <a:ea typeface="+mj-ea"/>
                <a:cs typeface="Inter"/>
              </a:rPr>
              <a:t>Management Summary</a:t>
            </a:r>
            <a:endParaRPr kumimoji="0" lang="de-AT" sz="4000" b="1" i="0" u="none" strike="noStrike" kern="0" cap="none" spc="0" normalizeH="0" baseline="0" noProof="0" dirty="0">
              <a:ln>
                <a:noFill/>
              </a:ln>
              <a:effectLst/>
              <a:uLnTx/>
              <a:uFillTx/>
              <a:latin typeface="Inter"/>
              <a:ea typeface="+mj-ea"/>
              <a:cs typeface="Inter"/>
            </a:endParaRPr>
          </a:p>
        </p:txBody>
      </p:sp>
      <p:sp>
        <p:nvSpPr>
          <p:cNvPr id="4" name="object 3">
            <a:extLst>
              <a:ext uri="{FF2B5EF4-FFF2-40B4-BE49-F238E27FC236}">
                <a16:creationId xmlns:a16="http://schemas.microsoft.com/office/drawing/2014/main" id="{BCEBD1D5-FBE0-4CD3-9A94-A97B53ABFB36}"/>
              </a:ext>
            </a:extLst>
          </p:cNvPr>
          <p:cNvSpPr txBox="1"/>
          <p:nvPr/>
        </p:nvSpPr>
        <p:spPr>
          <a:xfrm>
            <a:off x="347299" y="916132"/>
            <a:ext cx="11454765" cy="5687454"/>
          </a:xfrm>
          <a:prstGeom prst="rect">
            <a:avLst/>
          </a:prstGeom>
        </p:spPr>
        <p:txBody>
          <a:bodyPr vert="horz" wrap="square" lIns="0" tIns="93980" rIns="0" bIns="0" rtlCol="0">
            <a:spAutoFit/>
          </a:bodyPr>
          <a:lstStyle/>
          <a:p>
            <a:pPr marL="12700" marR="5080" lvl="0" indent="0" defTabSz="914400" eaLnBrk="1" fontAlgn="auto" latinLnBrk="0" hangingPunct="1">
              <a:lnSpc>
                <a:spcPts val="1700"/>
              </a:lnSpc>
              <a:spcAft>
                <a:spcPts val="600"/>
              </a:spcAft>
              <a:buClrTx/>
              <a:buSzTx/>
              <a:buFontTx/>
              <a:buNone/>
              <a:tabLst/>
              <a:defRPr/>
            </a:pPr>
            <a:r>
              <a:rPr lang="de-DE" sz="1600" b="1" dirty="0">
                <a:solidFill>
                  <a:schemeClr val="tx1"/>
                </a:solidFill>
                <a:latin typeface="Inter" panose="02000503000000020004" pitchFamily="2" charset="0"/>
              </a:rPr>
              <a:t>Sparen bleibt wichtig – der finanzielle Spielraum wird jedoch enger</a:t>
            </a:r>
          </a:p>
          <a:p>
            <a:pPr marL="12700" marR="5080" lvl="0" defTabSz="914400" eaLnBrk="1" fontAlgn="auto" latinLnBrk="0" hangingPunct="1">
              <a:lnSpc>
                <a:spcPts val="1700"/>
              </a:lnSpc>
              <a:spcAft>
                <a:spcPts val="600"/>
              </a:spcAft>
              <a:buClrTx/>
              <a:buSzTx/>
              <a:tabLst/>
              <a:defRPr/>
            </a:pPr>
            <a:r>
              <a:rPr lang="de-DE" sz="1400" dirty="0">
                <a:solidFill>
                  <a:schemeClr val="tx1"/>
                </a:solidFill>
                <a:latin typeface="Inter" panose="02000503000000020004" pitchFamily="2" charset="0"/>
              </a:rPr>
              <a:t>80% der </a:t>
            </a:r>
            <a:r>
              <a:rPr lang="de-DE" sz="1400" dirty="0" err="1">
                <a:solidFill>
                  <a:schemeClr val="tx1"/>
                </a:solidFill>
                <a:latin typeface="Inter" panose="02000503000000020004" pitchFamily="2" charset="0"/>
              </a:rPr>
              <a:t>Kärntner:innen</a:t>
            </a:r>
            <a:r>
              <a:rPr lang="de-DE" sz="1400" dirty="0">
                <a:solidFill>
                  <a:schemeClr val="tx1"/>
                </a:solidFill>
                <a:latin typeface="Inter" panose="02000503000000020004" pitchFamily="2" charset="0"/>
              </a:rPr>
              <a:t> messen dem Sparen einen hohen Stellenwert bei. Der durchschnittliche Sparbetrag liegt bei 284€ und damit unter dem Vorjahr. Gleichzeitig nimmt die Zufriedenheit mit dem monatlichen Sparbetrag ab: nur noch 31% sind mit ihrer Sparsumme sehr oder ziemlich zufrieden. Dennoch macht Sparen auch mit kleinen Beträgen für 89% Sinn, obwohl bei 35% der Bevölkerung am Monatsende nichts mehr zum Sparen übrig bleibt.</a:t>
            </a:r>
          </a:p>
          <a:p>
            <a:pPr marL="12700" marR="5080" lvl="0" defTabSz="914400" eaLnBrk="1" fontAlgn="auto" latinLnBrk="0" hangingPunct="1">
              <a:lnSpc>
                <a:spcPts val="1700"/>
              </a:lnSpc>
              <a:spcAft>
                <a:spcPts val="600"/>
              </a:spcAft>
              <a:buClrTx/>
              <a:buSzTx/>
              <a:tabLst/>
              <a:defRPr/>
            </a:pPr>
            <a:r>
              <a:rPr lang="de-AT" sz="1600" b="1" dirty="0">
                <a:solidFill>
                  <a:schemeClr val="tx1"/>
                </a:solidFill>
                <a:latin typeface="Inter" panose="02000503000000020004" pitchFamily="2" charset="0"/>
              </a:rPr>
              <a:t>Sicherheit und Vorsorge prägen das Sparverhalten</a:t>
            </a:r>
          </a:p>
          <a:p>
            <a:pPr marL="12700" marR="5080">
              <a:lnSpc>
                <a:spcPts val="1700"/>
              </a:lnSpc>
              <a:spcBef>
                <a:spcPts val="100"/>
              </a:spcBef>
              <a:spcAft>
                <a:spcPts val="600"/>
              </a:spcAft>
              <a:defRPr/>
            </a:pPr>
            <a:r>
              <a:rPr lang="de-DE" sz="1400" dirty="0">
                <a:solidFill>
                  <a:schemeClr val="tx1"/>
                </a:solidFill>
                <a:latin typeface="Inter" panose="02000503000000020004" pitchFamily="2" charset="0"/>
              </a:rPr>
              <a:t>Gespart wird in erster Linie für sich selbst (93%), mit einigem Abstand folgen die eigenen Kinder (44%). 94% sparen für Notfälle, 71% zur finanziellen Absicherung und 68% für finanzielle Unabhängigkeit. Auch bei der Geldanlage dominiert Sicherheit: 72% sind sicherheitsbetont, 22% risikobereit. Das Sparbuch bzw. Sparkonto bleibt die dominierende Sparform (79%). Etwas mehr als die Hälfte der </a:t>
            </a:r>
            <a:r>
              <a:rPr lang="de-DE" sz="1400" dirty="0" err="1">
                <a:solidFill>
                  <a:schemeClr val="tx1"/>
                </a:solidFill>
                <a:latin typeface="Inter" panose="02000503000000020004" pitchFamily="2" charset="0"/>
              </a:rPr>
              <a:t>Kärntner:innen</a:t>
            </a:r>
            <a:r>
              <a:rPr lang="de-DE" sz="1400" dirty="0">
                <a:solidFill>
                  <a:schemeClr val="tx1"/>
                </a:solidFill>
                <a:latin typeface="Inter" panose="02000503000000020004" pitchFamily="2" charset="0"/>
              </a:rPr>
              <a:t> spart auf dem Girokonto. Bausparen verliert im Vergleich zum Vorjahr an Bedeutung (-8ppt).</a:t>
            </a:r>
          </a:p>
          <a:p>
            <a:pPr marL="12700" marR="5080">
              <a:lnSpc>
                <a:spcPts val="1700"/>
              </a:lnSpc>
              <a:spcBef>
                <a:spcPts val="100"/>
              </a:spcBef>
              <a:spcAft>
                <a:spcPts val="600"/>
              </a:spcAft>
              <a:defRPr/>
            </a:pPr>
            <a:r>
              <a:rPr lang="de-DE" sz="1600" b="1" dirty="0">
                <a:solidFill>
                  <a:schemeClr val="tx1"/>
                </a:solidFill>
                <a:latin typeface="Inter" panose="02000503000000020004" pitchFamily="2" charset="0"/>
              </a:rPr>
              <a:t>Beim Sparen für die nächste Generation treffen klassische Produkte auf digitale Angebote</a:t>
            </a:r>
          </a:p>
          <a:p>
            <a:pPr marL="12700" marR="5080" lvl="0" defTabSz="914400" eaLnBrk="1" fontAlgn="auto" latinLnBrk="0" hangingPunct="1">
              <a:lnSpc>
                <a:spcPts val="1700"/>
              </a:lnSpc>
              <a:spcBef>
                <a:spcPts val="100"/>
              </a:spcBef>
              <a:spcAft>
                <a:spcPts val="600"/>
              </a:spcAft>
              <a:buClrTx/>
              <a:buSzTx/>
              <a:tabLst/>
              <a:defRPr/>
            </a:pPr>
            <a:r>
              <a:rPr lang="de-DE" sz="1400" dirty="0">
                <a:solidFill>
                  <a:schemeClr val="tx1"/>
                </a:solidFill>
                <a:latin typeface="Inter" panose="02000503000000020004" pitchFamily="2" charset="0"/>
              </a:rPr>
              <a:t>Sparbuch (51%) und Jugendkonto (39%) sind am weitesten verbreitet. Gleichzeitig besteht deutliches Interesse an digitalen Funktionen: Besonders interessant sind digitale Ausgabenübersichten (71%) und automatisches Sparen kleiner Beträge (66%). Ein übertragbares Sparangebot für Kinder, Enkel oder andere junge Menschen ist für 41% der </a:t>
            </a:r>
            <a:r>
              <a:rPr lang="de-DE" sz="1400" dirty="0" err="1">
                <a:solidFill>
                  <a:schemeClr val="tx1"/>
                </a:solidFill>
                <a:latin typeface="Inter" panose="02000503000000020004" pitchFamily="2" charset="0"/>
              </a:rPr>
              <a:t>Kärntner:innen</a:t>
            </a:r>
            <a:r>
              <a:rPr lang="de-DE" sz="1400" dirty="0">
                <a:solidFill>
                  <a:schemeClr val="tx1"/>
                </a:solidFill>
                <a:latin typeface="Inter" panose="02000503000000020004" pitchFamily="2" charset="0"/>
              </a:rPr>
              <a:t> sehr oder ziemlich interessant. Entscheidend für ein solches Angebot sind geringe Übertragungskosten (85%), die Möglichkeit, auch kleine Beträge regelmäßig anzusparen (78%) und </a:t>
            </a:r>
            <a:r>
              <a:rPr lang="de-AT" sz="1400" dirty="0">
                <a:solidFill>
                  <a:schemeClr val="tx1"/>
                </a:solidFill>
                <a:latin typeface="Inter" panose="02000503000000020004" pitchFamily="2" charset="0"/>
              </a:rPr>
              <a:t>Klarheit, für welche Person das Geld gedacht ist (78%) </a:t>
            </a:r>
            <a:r>
              <a:rPr lang="de-DE" sz="1400" dirty="0">
                <a:solidFill>
                  <a:schemeClr val="tx1"/>
                </a:solidFill>
                <a:latin typeface="Inter" panose="02000503000000020004" pitchFamily="2" charset="0"/>
              </a:rPr>
              <a:t>.</a:t>
            </a:r>
          </a:p>
          <a:p>
            <a:pPr marL="12700" marR="5080" lvl="0" defTabSz="914400" eaLnBrk="1" fontAlgn="auto" latinLnBrk="0" hangingPunct="1">
              <a:lnSpc>
                <a:spcPts val="1700"/>
              </a:lnSpc>
              <a:spcBef>
                <a:spcPts val="100"/>
              </a:spcBef>
              <a:spcAft>
                <a:spcPts val="600"/>
              </a:spcAft>
              <a:buClrTx/>
              <a:buSzTx/>
              <a:tabLst/>
              <a:defRPr/>
            </a:pPr>
            <a:r>
              <a:rPr lang="de-DE" sz="1600" b="1" dirty="0">
                <a:solidFill>
                  <a:schemeClr val="tx1"/>
                </a:solidFill>
                <a:latin typeface="Inter" panose="02000503000000020004" pitchFamily="2" charset="0"/>
              </a:rPr>
              <a:t>Der Weltspartag gewinnt wieder etwas an Bedeutung</a:t>
            </a:r>
          </a:p>
          <a:p>
            <a:pPr marL="12700" marR="5080">
              <a:lnSpc>
                <a:spcPts val="1700"/>
              </a:lnSpc>
              <a:spcBef>
                <a:spcPts val="100"/>
              </a:spcBef>
              <a:spcAft>
                <a:spcPts val="600"/>
              </a:spcAft>
              <a:defRPr/>
            </a:pPr>
            <a:r>
              <a:rPr lang="de-DE" sz="1400" dirty="0">
                <a:solidFill>
                  <a:schemeClr val="tx1"/>
                </a:solidFill>
                <a:latin typeface="Inter" panose="02000503000000020004" pitchFamily="2" charset="0"/>
              </a:rPr>
              <a:t>Für 27% der </a:t>
            </a:r>
            <a:r>
              <a:rPr lang="de-DE" sz="1400" dirty="0" err="1">
                <a:solidFill>
                  <a:schemeClr val="tx1"/>
                </a:solidFill>
                <a:latin typeface="Inter" panose="02000503000000020004" pitchFamily="2" charset="0"/>
              </a:rPr>
              <a:t>Kärntner:innen</a:t>
            </a:r>
            <a:r>
              <a:rPr lang="de-DE" sz="1400" dirty="0">
                <a:solidFill>
                  <a:schemeClr val="tx1"/>
                </a:solidFill>
                <a:latin typeface="Inter" panose="02000503000000020004" pitchFamily="2" charset="0"/>
              </a:rPr>
              <a:t> ist er ein Grund für einen Bank- oder Sparkassenbesuch, das sind 7 Prozentpunkte mehr als 2019. 63% der </a:t>
            </a:r>
            <a:r>
              <a:rPr lang="de-DE" sz="1400" dirty="0" err="1">
                <a:solidFill>
                  <a:schemeClr val="tx1"/>
                </a:solidFill>
                <a:latin typeface="Inter" panose="02000503000000020004" pitchFamily="2" charset="0"/>
              </a:rPr>
              <a:t>Kärntner:innen</a:t>
            </a:r>
            <a:r>
              <a:rPr lang="de-DE" sz="1400" dirty="0">
                <a:solidFill>
                  <a:schemeClr val="tx1"/>
                </a:solidFill>
                <a:latin typeface="Inter" panose="02000503000000020004" pitchFamily="2" charset="0"/>
              </a:rPr>
              <a:t> werden durch den Weltspartag an die Bedeutung des Sparens erinnert. 60% sehen den Weltspartag als Angebot für alle Generationen. Als Symbol sind das Sparschwein (49%) und das </a:t>
            </a:r>
            <a:r>
              <a:rPr lang="de-DE" sz="1400" dirty="0" err="1">
                <a:solidFill>
                  <a:schemeClr val="tx1"/>
                </a:solidFill>
                <a:latin typeface="Inter" panose="02000503000000020004" pitchFamily="2" charset="0"/>
              </a:rPr>
              <a:t>Weltspartagsgeschenk</a:t>
            </a:r>
            <a:r>
              <a:rPr lang="de-DE" sz="1400" dirty="0">
                <a:solidFill>
                  <a:schemeClr val="tx1"/>
                </a:solidFill>
                <a:latin typeface="Inter" panose="02000503000000020004" pitchFamily="2" charset="0"/>
              </a:rPr>
              <a:t> (47%) am stärksten mit dem Weltspartag verbunden, gefolgt vom Sparbuch (46%), </a:t>
            </a:r>
            <a:r>
              <a:rPr lang="de-DE" sz="1400" dirty="0" err="1">
                <a:solidFill>
                  <a:schemeClr val="tx1"/>
                </a:solidFill>
                <a:latin typeface="Inter" panose="02000503000000020004" pitchFamily="2" charset="0"/>
              </a:rPr>
              <a:t>Sumsi</a:t>
            </a:r>
            <a:r>
              <a:rPr lang="de-DE" sz="1400" dirty="0">
                <a:solidFill>
                  <a:schemeClr val="tx1"/>
                </a:solidFill>
                <a:latin typeface="Inter" panose="02000503000000020004" pitchFamily="2" charset="0"/>
              </a:rPr>
              <a:t> (42%) und Sparefroh (40%).</a:t>
            </a:r>
          </a:p>
          <a:p>
            <a:pPr marL="12700" marR="5080" lvl="0" indent="0" defTabSz="914400" eaLnBrk="1" fontAlgn="auto" latinLnBrk="0" hangingPunct="1">
              <a:lnSpc>
                <a:spcPct val="125000"/>
              </a:lnSpc>
              <a:spcAft>
                <a:spcPts val="600"/>
              </a:spcAft>
              <a:buClrTx/>
              <a:buSzTx/>
              <a:buFontTx/>
              <a:buNone/>
              <a:tabLst/>
              <a:defRPr/>
            </a:pPr>
            <a:endParaRPr lang="de-DE" sz="1400" dirty="0">
              <a:solidFill>
                <a:srgbClr val="FF0000"/>
              </a:solidFill>
              <a:latin typeface="Inter" panose="02000503000000020004" pitchFamily="2" charset="0"/>
            </a:endParaRPr>
          </a:p>
        </p:txBody>
      </p:sp>
      <p:pic>
        <p:nvPicPr>
          <p:cNvPr id="2" name="Grafik 1">
            <a:extLst>
              <a:ext uri="{FF2B5EF4-FFF2-40B4-BE49-F238E27FC236}">
                <a16:creationId xmlns:a16="http://schemas.microsoft.com/office/drawing/2014/main" id="{0547C7E7-AF15-2C75-4BF5-3ECA4B21576F}"/>
              </a:ext>
            </a:extLst>
          </p:cNvPr>
          <p:cNvPicPr>
            <a:picLocks noChangeAspect="1"/>
          </p:cNvPicPr>
          <p:nvPr/>
        </p:nvPicPr>
        <p:blipFill>
          <a:blip r:embed="rId2"/>
          <a:stretch>
            <a:fillRect/>
          </a:stretch>
        </p:blipFill>
        <p:spPr>
          <a:xfrm>
            <a:off x="523315" y="6402294"/>
            <a:ext cx="952500" cy="279400"/>
          </a:xfrm>
          <a:prstGeom prst="rect">
            <a:avLst/>
          </a:prstGeom>
        </p:spPr>
      </p:pic>
    </p:spTree>
    <p:extLst>
      <p:ext uri="{BB962C8B-B14F-4D97-AF65-F5344CB8AC3E}">
        <p14:creationId xmlns:p14="http://schemas.microsoft.com/office/powerpoint/2010/main" val="4013297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D740C-620A-32F0-CBAD-C01EE3BF179A}"/>
            </a:ext>
          </a:extLst>
        </p:cNvPr>
        <p:cNvGrpSpPr/>
        <p:nvPr/>
      </p:nvGrpSpPr>
      <p:grpSpPr>
        <a:xfrm>
          <a:off x="0" y="0"/>
          <a:ext cx="0" cy="0"/>
          <a:chOff x="0" y="0"/>
          <a:chExt cx="0" cy="0"/>
        </a:xfrm>
      </p:grpSpPr>
      <p:graphicFrame>
        <p:nvGraphicFramePr>
          <p:cNvPr id="6" name="Objekt 5">
            <a:extLst>
              <a:ext uri="{FF2B5EF4-FFF2-40B4-BE49-F238E27FC236}">
                <a16:creationId xmlns:a16="http://schemas.microsoft.com/office/drawing/2014/main" id="{7A2003C3-EC2A-C20C-103B-7B9F0849C170}"/>
              </a:ext>
            </a:extLst>
          </p:cNvPr>
          <p:cNvGraphicFramePr>
            <a:graphicFrameLocks noChangeAspect="1"/>
          </p:cNvGraphicFramePr>
          <p:nvPr>
            <p:extLst>
              <p:ext uri="{D42A27DB-BD31-4B8C-83A1-F6EECF244321}">
                <p14:modId xmlns:p14="http://schemas.microsoft.com/office/powerpoint/2010/main" val="1735109456"/>
              </p:ext>
            </p:extLst>
          </p:nvPr>
        </p:nvGraphicFramePr>
        <p:xfrm>
          <a:off x="360363" y="4183063"/>
          <a:ext cx="6105525" cy="2295525"/>
        </p:xfrm>
        <a:graphic>
          <a:graphicData uri="http://schemas.openxmlformats.org/presentationml/2006/ole">
            <mc:AlternateContent xmlns:mc="http://schemas.openxmlformats.org/markup-compatibility/2006">
              <mc:Choice xmlns:v="urn:schemas-microsoft-com:vml" Requires="v">
                <p:oleObj name="Worksheet" r:id="rId2" imgW="6105643" imgH="2295589" progId="Excel.Sheet.12">
                  <p:embed/>
                </p:oleObj>
              </mc:Choice>
              <mc:Fallback>
                <p:oleObj name="Worksheet" r:id="rId2" imgW="6105643" imgH="2295589" progId="Excel.Sheet.12">
                  <p:embed/>
                  <p:pic>
                    <p:nvPicPr>
                      <p:cNvPr id="6" name="Objekt 5">
                        <a:extLst>
                          <a:ext uri="{FF2B5EF4-FFF2-40B4-BE49-F238E27FC236}">
                            <a16:creationId xmlns:a16="http://schemas.microsoft.com/office/drawing/2014/main" id="{7A2003C3-EC2A-C20C-103B-7B9F0849C170}"/>
                          </a:ext>
                        </a:extLst>
                      </p:cNvPr>
                      <p:cNvPicPr/>
                      <p:nvPr/>
                    </p:nvPicPr>
                    <p:blipFill>
                      <a:blip r:embed="rId3"/>
                      <a:stretch>
                        <a:fillRect/>
                      </a:stretch>
                    </p:blipFill>
                    <p:spPr>
                      <a:xfrm>
                        <a:off x="360363" y="4183063"/>
                        <a:ext cx="6105525" cy="2295525"/>
                      </a:xfrm>
                      <a:prstGeom prst="rect">
                        <a:avLst/>
                      </a:prstGeom>
                    </p:spPr>
                  </p:pic>
                </p:oleObj>
              </mc:Fallback>
            </mc:AlternateContent>
          </a:graphicData>
        </a:graphic>
      </p:graphicFrame>
      <p:sp>
        <p:nvSpPr>
          <p:cNvPr id="26" name="Titel 1">
            <a:extLst>
              <a:ext uri="{FF2B5EF4-FFF2-40B4-BE49-F238E27FC236}">
                <a16:creationId xmlns:a16="http://schemas.microsoft.com/office/drawing/2014/main" id="{BF6F310F-EE72-3C9E-3108-DB79E6275E47}"/>
              </a:ext>
            </a:extLst>
          </p:cNvPr>
          <p:cNvSpPr>
            <a:spLocks noGrp="1"/>
          </p:cNvSpPr>
          <p:nvPr>
            <p:ph type="title"/>
          </p:nvPr>
        </p:nvSpPr>
        <p:spPr/>
        <p:txBody>
          <a:bodyPr/>
          <a:lstStyle/>
          <a:p>
            <a:pPr marL="12700" lvl="0">
              <a:lnSpc>
                <a:spcPct val="100000"/>
              </a:lnSpc>
              <a:spcBef>
                <a:spcPts val="100"/>
              </a:spcBef>
              <a:defRPr/>
            </a:pPr>
            <a:r>
              <a:rPr lang="de-AT" sz="1800" b="1" dirty="0">
                <a:solidFill>
                  <a:srgbClr val="202020"/>
                </a:solidFill>
              </a:rPr>
              <a:t>Themenüberblick: Stellenwert und Nutzung des Sparens</a:t>
            </a:r>
            <a:endParaRPr lang="de-DE" sz="1800" b="1" spc="-10" dirty="0">
              <a:solidFill>
                <a:srgbClr val="202020"/>
              </a:solidFill>
            </a:endParaRPr>
          </a:p>
        </p:txBody>
      </p:sp>
      <p:sp>
        <p:nvSpPr>
          <p:cNvPr id="27" name="Textplatzhalter 4">
            <a:extLst>
              <a:ext uri="{FF2B5EF4-FFF2-40B4-BE49-F238E27FC236}">
                <a16:creationId xmlns:a16="http://schemas.microsoft.com/office/drawing/2014/main" id="{9C68AF7C-C474-063A-20CE-CA2F9AEF6E97}"/>
              </a:ext>
            </a:extLst>
          </p:cNvPr>
          <p:cNvSpPr>
            <a:spLocks noGrp="1"/>
          </p:cNvSpPr>
          <p:nvPr>
            <p:ph type="body" sz="quarter" idx="11"/>
          </p:nvPr>
        </p:nvSpPr>
        <p:spPr/>
        <p:txBody>
          <a:bodyPr/>
          <a:lstStyle/>
          <a:p>
            <a:pPr algn="l"/>
            <a:r>
              <a:rPr lang="de-AT" b="1" dirty="0"/>
              <a:t>Sparen bleibt für die große Mehrheit wichtig</a:t>
            </a:r>
            <a:r>
              <a:rPr lang="de-AT" dirty="0"/>
              <a:t>: 80% aller </a:t>
            </a:r>
            <a:r>
              <a:rPr lang="de-AT" dirty="0" err="1"/>
              <a:t>Kärntner:innen</a:t>
            </a:r>
            <a:r>
              <a:rPr lang="de-AT" dirty="0"/>
              <a:t> ist das Sparen „sehr wichtig“ bzw. „ziemlich wichtig“.</a:t>
            </a:r>
          </a:p>
        </p:txBody>
      </p:sp>
      <p:sp>
        <p:nvSpPr>
          <p:cNvPr id="33" name="Textplatzhalter 2">
            <a:extLst>
              <a:ext uri="{FF2B5EF4-FFF2-40B4-BE49-F238E27FC236}">
                <a16:creationId xmlns:a16="http://schemas.microsoft.com/office/drawing/2014/main" id="{652F488D-7F32-E08F-5B15-06380A1D8989}"/>
              </a:ext>
            </a:extLst>
          </p:cNvPr>
          <p:cNvSpPr>
            <a:spLocks noGrp="1"/>
          </p:cNvSpPr>
          <p:nvPr>
            <p:ph type="body" sz="quarter" idx="12"/>
          </p:nvPr>
        </p:nvSpPr>
        <p:spPr/>
        <p:txBody>
          <a:bodyPr/>
          <a:lstStyle/>
          <a:p>
            <a:pPr algn="l"/>
            <a:r>
              <a:rPr lang="de-DE" b="1" dirty="0"/>
              <a:t>Klassische Sparbilder prägen die Wahrnehmung </a:t>
            </a:r>
            <a:r>
              <a:rPr lang="de-DE" dirty="0"/>
              <a:t>(spontane Assoziationen): Sparbuch (19%), Bausparen (14%) und Sparefroh (10%) werden am häufigsten genannt.</a:t>
            </a:r>
            <a:endParaRPr lang="de-AT" dirty="0"/>
          </a:p>
        </p:txBody>
      </p:sp>
      <p:sp>
        <p:nvSpPr>
          <p:cNvPr id="25" name="Textplatzhalter 24">
            <a:extLst>
              <a:ext uri="{FF2B5EF4-FFF2-40B4-BE49-F238E27FC236}">
                <a16:creationId xmlns:a16="http://schemas.microsoft.com/office/drawing/2014/main" id="{DD0AEDD4-BB45-2FA0-E96A-B0DFBF3B7BA2}"/>
              </a:ext>
            </a:extLst>
          </p:cNvPr>
          <p:cNvSpPr>
            <a:spLocks noGrp="1"/>
          </p:cNvSpPr>
          <p:nvPr>
            <p:ph type="body" sz="quarter" idx="13"/>
          </p:nvPr>
        </p:nvSpPr>
        <p:spPr/>
        <p:txBody>
          <a:bodyPr/>
          <a:lstStyle/>
          <a:p>
            <a:pPr algn="l"/>
            <a:r>
              <a:rPr lang="de-AT" b="1" dirty="0"/>
              <a:t>Das Sparbuch bleibt die mit Abstand meistgenutzte Sparform: </a:t>
            </a:r>
            <a:r>
              <a:rPr lang="de-AT" dirty="0"/>
              <a:t>79% aller </a:t>
            </a:r>
            <a:r>
              <a:rPr lang="de-AT" dirty="0" err="1"/>
              <a:t>Kärntner:innen</a:t>
            </a:r>
            <a:r>
              <a:rPr lang="de-AT" dirty="0"/>
              <a:t> sparen mit einem Sparbuch.</a:t>
            </a:r>
          </a:p>
        </p:txBody>
      </p:sp>
      <p:sp>
        <p:nvSpPr>
          <p:cNvPr id="9" name="Textplatzhalter 8">
            <a:extLst>
              <a:ext uri="{FF2B5EF4-FFF2-40B4-BE49-F238E27FC236}">
                <a16:creationId xmlns:a16="http://schemas.microsoft.com/office/drawing/2014/main" id="{B5F7FC1B-394F-63B8-BD1E-D7F9D04C7EE7}"/>
              </a:ext>
            </a:extLst>
          </p:cNvPr>
          <p:cNvSpPr>
            <a:spLocks noGrp="1"/>
          </p:cNvSpPr>
          <p:nvPr>
            <p:ph type="body" sz="quarter" idx="14"/>
          </p:nvPr>
        </p:nvSpPr>
        <p:spPr>
          <a:xfrm>
            <a:off x="6229958" y="3717876"/>
            <a:ext cx="5616000" cy="959631"/>
          </a:xfrm>
        </p:spPr>
        <p:txBody>
          <a:bodyPr/>
          <a:lstStyle/>
          <a:p>
            <a:pPr algn="l"/>
            <a:r>
              <a:rPr lang="de-DE" b="1" dirty="0"/>
              <a:t>Auch kleinere Beiträge zählen – doch für ein Drittel bleibt nichts zum Sparen übrig: </a:t>
            </a:r>
            <a:r>
              <a:rPr lang="de-DE" dirty="0"/>
              <a:t>für 89% macht Sparen auch mit kleinen Beträgen Sinn; 35% sagen, am Monatsende bleibt nichts mehr zum Sparen übrig.</a:t>
            </a:r>
            <a:endParaRPr lang="de-AT" dirty="0"/>
          </a:p>
        </p:txBody>
      </p:sp>
      <p:graphicFrame>
        <p:nvGraphicFramePr>
          <p:cNvPr id="45" name="Objekt 44">
            <a:extLst>
              <a:ext uri="{FF2B5EF4-FFF2-40B4-BE49-F238E27FC236}">
                <a16:creationId xmlns:a16="http://schemas.microsoft.com/office/drawing/2014/main" id="{7A97C087-7D07-CE29-5449-C4E3C347F48D}"/>
              </a:ext>
            </a:extLst>
          </p:cNvPr>
          <p:cNvGraphicFramePr>
            <a:graphicFrameLocks noChangeAspect="1"/>
          </p:cNvGraphicFramePr>
          <p:nvPr>
            <p:extLst>
              <p:ext uri="{D42A27DB-BD31-4B8C-83A1-F6EECF244321}">
                <p14:modId xmlns:p14="http://schemas.microsoft.com/office/powerpoint/2010/main" val="1331056271"/>
              </p:ext>
            </p:extLst>
          </p:nvPr>
        </p:nvGraphicFramePr>
        <p:xfrm>
          <a:off x="6838298" y="4550585"/>
          <a:ext cx="4881563" cy="1950314"/>
        </p:xfrm>
        <a:graphic>
          <a:graphicData uri="http://schemas.openxmlformats.org/presentationml/2006/ole">
            <mc:AlternateContent xmlns:mc="http://schemas.openxmlformats.org/markup-compatibility/2006">
              <mc:Choice xmlns:v="urn:schemas-microsoft-com:vml" Requires="v">
                <p:oleObj name="Worksheet" r:id="rId4" imgW="8496171" imgH="3533826" progId="Excel.Sheet.12">
                  <p:embed/>
                </p:oleObj>
              </mc:Choice>
              <mc:Fallback>
                <p:oleObj name="Worksheet" r:id="rId4" imgW="8496171" imgH="3533826" progId="Excel.Sheet.12">
                  <p:embed/>
                  <p:pic>
                    <p:nvPicPr>
                      <p:cNvPr id="45" name="Objekt 44">
                        <a:extLst>
                          <a:ext uri="{FF2B5EF4-FFF2-40B4-BE49-F238E27FC236}">
                            <a16:creationId xmlns:a16="http://schemas.microsoft.com/office/drawing/2014/main" id="{7A97C087-7D07-CE29-5449-C4E3C347F48D}"/>
                          </a:ext>
                        </a:extLst>
                      </p:cNvPr>
                      <p:cNvPicPr/>
                      <p:nvPr/>
                    </p:nvPicPr>
                    <p:blipFill>
                      <a:blip r:embed="rId5"/>
                      <a:stretch>
                        <a:fillRect/>
                      </a:stretch>
                    </p:blipFill>
                    <p:spPr>
                      <a:xfrm>
                        <a:off x="6838298" y="4550585"/>
                        <a:ext cx="4881563" cy="1950314"/>
                      </a:xfrm>
                      <a:prstGeom prst="rect">
                        <a:avLst/>
                      </a:prstGeom>
                    </p:spPr>
                  </p:pic>
                </p:oleObj>
              </mc:Fallback>
            </mc:AlternateContent>
          </a:graphicData>
        </a:graphic>
      </p:graphicFrame>
      <p:sp>
        <p:nvSpPr>
          <p:cNvPr id="3" name="Textplatzhalter 2">
            <a:extLst>
              <a:ext uri="{FF2B5EF4-FFF2-40B4-BE49-F238E27FC236}">
                <a16:creationId xmlns:a16="http://schemas.microsoft.com/office/drawing/2014/main" id="{B5D80D2D-9A25-12DD-F345-0149BDA85FC5}"/>
              </a:ext>
            </a:extLst>
          </p:cNvPr>
          <p:cNvSpPr txBox="1">
            <a:spLocks/>
          </p:cNvSpPr>
          <p:nvPr/>
        </p:nvSpPr>
        <p:spPr>
          <a:xfrm>
            <a:off x="9429002" y="6537882"/>
            <a:ext cx="2401796" cy="243918"/>
          </a:xfrm>
          <a:prstGeom prst="rect">
            <a:avLst/>
          </a:prstGeom>
        </p:spPr>
        <p:txBody>
          <a:bodyPr lIns="0" tIns="0" rIns="0" bIns="0"/>
          <a:lstStyle>
            <a:lvl1pPr marL="0" indent="0" algn="l" defTabSz="914400" rtl="0" eaLnBrk="1" fontAlgn="b" latinLnBrk="0" hangingPunct="1">
              <a:spcBef>
                <a:spcPct val="20000"/>
              </a:spcBef>
              <a:buFont typeface="Arial" panose="020B0604020202020204" pitchFamily="34" charset="0"/>
              <a:buNone/>
              <a:defRPr sz="800" kern="1200" baseline="0">
                <a:solidFill>
                  <a:srgbClr val="00497B"/>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defRPr/>
            </a:pPr>
            <a:r>
              <a:rPr lang="de-DE" sz="700" dirty="0">
                <a:solidFill>
                  <a:schemeClr val="tx1"/>
                </a:solidFill>
                <a:latin typeface="+mn-lt"/>
              </a:rPr>
              <a:t>*) Berechnung basierend auf ungerundeten Werten</a:t>
            </a:r>
          </a:p>
        </p:txBody>
      </p:sp>
      <p:sp>
        <p:nvSpPr>
          <p:cNvPr id="2" name="Textfeld 1">
            <a:extLst>
              <a:ext uri="{FF2B5EF4-FFF2-40B4-BE49-F238E27FC236}">
                <a16:creationId xmlns:a16="http://schemas.microsoft.com/office/drawing/2014/main" id="{3ED5E547-41F9-9A4F-F990-17F5ED7D58D2}"/>
              </a:ext>
            </a:extLst>
          </p:cNvPr>
          <p:cNvSpPr txBox="1"/>
          <p:nvPr/>
        </p:nvSpPr>
        <p:spPr>
          <a:xfrm>
            <a:off x="5096219" y="3228945"/>
            <a:ext cx="665567" cy="200055"/>
          </a:xfrm>
          <a:prstGeom prst="rect">
            <a:avLst/>
          </a:prstGeom>
          <a:solidFill>
            <a:schemeClr val="bg1">
              <a:lumMod val="85000"/>
            </a:schemeClr>
          </a:solidFill>
        </p:spPr>
        <p:txBody>
          <a:bodyPr wrap="none" rtlCol="0">
            <a:spAutoFit/>
          </a:bodyPr>
          <a:lstStyle/>
          <a:p>
            <a:pPr algn="ctr"/>
            <a:r>
              <a:rPr lang="de-AT" sz="700" dirty="0">
                <a:latin typeface="+mn-lt"/>
                <a:cs typeface="Arial" panose="020B0604020202020204" pitchFamily="34" charset="0"/>
              </a:rPr>
              <a:t>Top2Box *)</a:t>
            </a:r>
          </a:p>
        </p:txBody>
      </p:sp>
      <p:sp>
        <p:nvSpPr>
          <p:cNvPr id="12" name="Textfeld 11">
            <a:extLst>
              <a:ext uri="{FF2B5EF4-FFF2-40B4-BE49-F238E27FC236}">
                <a16:creationId xmlns:a16="http://schemas.microsoft.com/office/drawing/2014/main" id="{8F0C8DB9-FD3A-D562-F3CF-764B43246EB3}"/>
              </a:ext>
            </a:extLst>
          </p:cNvPr>
          <p:cNvSpPr txBox="1"/>
          <p:nvPr/>
        </p:nvSpPr>
        <p:spPr>
          <a:xfrm>
            <a:off x="4970352" y="1535502"/>
            <a:ext cx="967540" cy="1367810"/>
          </a:xfrm>
          <a:prstGeom prst="rect">
            <a:avLst/>
          </a:prstGeom>
          <a:solidFill>
            <a:srgbClr val="F1F8FE"/>
          </a:solidFill>
          <a:ln>
            <a:solidFill>
              <a:srgbClr val="F1F8FE"/>
            </a:solidFill>
          </a:ln>
        </p:spPr>
        <p:txBody>
          <a:bodyPr wrap="square" rtlCol="0">
            <a:spAutoFit/>
          </a:bodyPr>
          <a:lstStyle/>
          <a:p>
            <a:pPr algn="l">
              <a:lnSpc>
                <a:spcPct val="107000"/>
              </a:lnSpc>
            </a:pPr>
            <a:r>
              <a:rPr lang="de-AT" sz="4000" spc="-90" dirty="0">
                <a:solidFill>
                  <a:srgbClr val="2870ED"/>
                </a:solidFill>
                <a:latin typeface="+mj-lt"/>
              </a:rPr>
              <a:t>80%</a:t>
            </a:r>
            <a:endParaRPr lang="de-AT" sz="2400" spc="-90" dirty="0">
              <a:solidFill>
                <a:srgbClr val="2870ED"/>
              </a:solidFill>
              <a:latin typeface="+mj-lt"/>
            </a:endParaRPr>
          </a:p>
        </p:txBody>
      </p:sp>
      <p:pic>
        <p:nvPicPr>
          <p:cNvPr id="11" name="Grafik 10">
            <a:extLst>
              <a:ext uri="{FF2B5EF4-FFF2-40B4-BE49-F238E27FC236}">
                <a16:creationId xmlns:a16="http://schemas.microsoft.com/office/drawing/2014/main" id="{81FEE87E-46D2-11F5-53F8-36277645360E}"/>
              </a:ext>
            </a:extLst>
          </p:cNvPr>
          <p:cNvPicPr>
            <a:picLocks noChangeAspect="1"/>
          </p:cNvPicPr>
          <p:nvPr/>
        </p:nvPicPr>
        <p:blipFill>
          <a:blip r:embed="rId6">
            <a:extLst>
              <a:ext uri="{28A0092B-C50C-407E-A947-70E740481C1C}">
                <a14:useLocalDpi xmlns:a14="http://schemas.microsoft.com/office/drawing/2010/main" val="0"/>
              </a:ext>
            </a:extLst>
          </a:blip>
          <a:srcRect l="2942" t="14559" r="56710" b="51815"/>
          <a:stretch>
            <a:fillRect/>
          </a:stretch>
        </p:blipFill>
        <p:spPr>
          <a:xfrm>
            <a:off x="767769" y="1633246"/>
            <a:ext cx="4069858" cy="1908410"/>
          </a:xfrm>
          <a:prstGeom prst="rect">
            <a:avLst/>
          </a:prstGeom>
        </p:spPr>
      </p:pic>
      <p:pic>
        <p:nvPicPr>
          <p:cNvPr id="5" name="Grafik 4">
            <a:extLst>
              <a:ext uri="{FF2B5EF4-FFF2-40B4-BE49-F238E27FC236}">
                <a16:creationId xmlns:a16="http://schemas.microsoft.com/office/drawing/2014/main" id="{858BB5FE-2D9C-56A4-2722-5B0A3A4CBA35}"/>
              </a:ext>
            </a:extLst>
          </p:cNvPr>
          <p:cNvPicPr>
            <a:picLocks noChangeAspect="1"/>
          </p:cNvPicPr>
          <p:nvPr/>
        </p:nvPicPr>
        <p:blipFill>
          <a:blip r:embed="rId7">
            <a:extLst>
              <a:ext uri="{28A0092B-C50C-407E-A947-70E740481C1C}">
                <a14:useLocalDpi xmlns:a14="http://schemas.microsoft.com/office/drawing/2010/main" val="0"/>
              </a:ext>
            </a:extLst>
          </a:blip>
          <a:srcRect l="59557" t="12032" r="5987" b="57665"/>
          <a:stretch>
            <a:fillRect/>
          </a:stretch>
        </p:blipFill>
        <p:spPr>
          <a:xfrm>
            <a:off x="7052649" y="1350870"/>
            <a:ext cx="4199567" cy="2078130"/>
          </a:xfrm>
          <a:prstGeom prst="rect">
            <a:avLst/>
          </a:prstGeom>
        </p:spPr>
      </p:pic>
    </p:spTree>
    <p:extLst>
      <p:ext uri="{BB962C8B-B14F-4D97-AF65-F5344CB8AC3E}">
        <p14:creationId xmlns:p14="http://schemas.microsoft.com/office/powerpoint/2010/main" val="541295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870ED"/>
        </a:solidFill>
        <a:effectLst/>
      </p:bgPr>
    </p:bg>
    <p:spTree>
      <p:nvGrpSpPr>
        <p:cNvPr id="1" name=""/>
        <p:cNvGrpSpPr/>
        <p:nvPr/>
      </p:nvGrpSpPr>
      <p:grpSpPr>
        <a:xfrm>
          <a:off x="0" y="0"/>
          <a:ext cx="0" cy="0"/>
          <a:chOff x="0" y="0"/>
          <a:chExt cx="0" cy="0"/>
        </a:xfrm>
      </p:grpSpPr>
      <p:grpSp>
        <p:nvGrpSpPr>
          <p:cNvPr id="15" name="Gruppieren 14">
            <a:extLst>
              <a:ext uri="{FF2B5EF4-FFF2-40B4-BE49-F238E27FC236}">
                <a16:creationId xmlns:a16="http://schemas.microsoft.com/office/drawing/2014/main" id="{1718D795-2B79-17D7-BFB4-C57B78F9ADF3}"/>
              </a:ext>
            </a:extLst>
          </p:cNvPr>
          <p:cNvGrpSpPr/>
          <p:nvPr/>
        </p:nvGrpSpPr>
        <p:grpSpPr>
          <a:xfrm>
            <a:off x="266672" y="1432426"/>
            <a:ext cx="3799337" cy="506047"/>
            <a:chOff x="266672" y="1480051"/>
            <a:chExt cx="3799337" cy="506047"/>
          </a:xfrm>
        </p:grpSpPr>
        <p:grpSp>
          <p:nvGrpSpPr>
            <p:cNvPr id="33" name="Gruppieren 32">
              <a:extLst>
                <a:ext uri="{FF2B5EF4-FFF2-40B4-BE49-F238E27FC236}">
                  <a16:creationId xmlns:a16="http://schemas.microsoft.com/office/drawing/2014/main" id="{A15E9C2B-3C48-BAA2-7D74-194073D2B33F}"/>
                </a:ext>
              </a:extLst>
            </p:cNvPr>
            <p:cNvGrpSpPr/>
            <p:nvPr/>
          </p:nvGrpSpPr>
          <p:grpSpPr>
            <a:xfrm>
              <a:off x="266672" y="1733435"/>
              <a:ext cx="3447588" cy="252663"/>
              <a:chOff x="61097" y="1550395"/>
              <a:chExt cx="3447588" cy="252663"/>
            </a:xfrm>
          </p:grpSpPr>
          <p:sp>
            <p:nvSpPr>
              <p:cNvPr id="34" name="Abgerundetes Rechteck 141">
                <a:extLst>
                  <a:ext uri="{FF2B5EF4-FFF2-40B4-BE49-F238E27FC236}">
                    <a16:creationId xmlns:a16="http://schemas.microsoft.com/office/drawing/2014/main" id="{9B5B6E24-5349-27BB-87C2-5976B9164A66}"/>
                  </a:ext>
                </a:extLst>
              </p:cNvPr>
              <p:cNvSpPr/>
              <p:nvPr/>
            </p:nvSpPr>
            <p:spPr>
              <a:xfrm>
                <a:off x="123742" y="1550395"/>
                <a:ext cx="3322298" cy="2526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bg1"/>
                  </a:solidFill>
                  <a:effectLst/>
                  <a:uLnTx/>
                  <a:uFillTx/>
                  <a:latin typeface="Inter"/>
                  <a:ea typeface="+mn-ea"/>
                  <a:cs typeface="+mn-cs"/>
                </a:endParaRPr>
              </a:p>
            </p:txBody>
          </p:sp>
          <p:sp>
            <p:nvSpPr>
              <p:cNvPr id="35" name="object 6">
                <a:extLst>
                  <a:ext uri="{FF2B5EF4-FFF2-40B4-BE49-F238E27FC236}">
                    <a16:creationId xmlns:a16="http://schemas.microsoft.com/office/drawing/2014/main" id="{2E1B1A10-8246-82CB-CF81-2D730A12D22D}"/>
                  </a:ext>
                </a:extLst>
              </p:cNvPr>
              <p:cNvSpPr txBox="1"/>
              <p:nvPr/>
            </p:nvSpPr>
            <p:spPr>
              <a:xfrm>
                <a:off x="61097" y="1608758"/>
                <a:ext cx="3447588" cy="135935"/>
              </a:xfrm>
              <a:prstGeom prst="rect">
                <a:avLst/>
              </a:prstGeom>
            </p:spPr>
            <p:txBody>
              <a:bodyPr vert="horz" wrap="square" lIns="0" tIns="12700" rIns="0" bIns="0" rtlCol="0">
                <a:spAutoFit/>
              </a:bodyPr>
              <a:lstStyle/>
              <a:p>
                <a:pPr marL="12700" algn="ctr" rtl="0">
                  <a:spcBef>
                    <a:spcPts val="100"/>
                  </a:spcBef>
                </a:pPr>
                <a:r>
                  <a:rPr lang="de-AT" sz="800" b="1" spc="-10" dirty="0">
                    <a:solidFill>
                      <a:schemeClr val="bg1"/>
                    </a:solidFill>
                    <a:latin typeface="+mn-lt"/>
                    <a:cs typeface="Inter-SemiBold"/>
                  </a:rPr>
                  <a:t>SEHR WICHTIG/ ZIEMLICH WICHTIG </a:t>
                </a:r>
                <a:endParaRPr kumimoji="0" lang="de-AT" sz="8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p:txBody>
          </p:sp>
        </p:grpSp>
        <p:sp>
          <p:nvSpPr>
            <p:cNvPr id="11" name="Textfeld 10">
              <a:extLst>
                <a:ext uri="{FF2B5EF4-FFF2-40B4-BE49-F238E27FC236}">
                  <a16:creationId xmlns:a16="http://schemas.microsoft.com/office/drawing/2014/main" id="{2E80AF7F-01DE-D323-0026-BEC234AC3B1A}"/>
                </a:ext>
              </a:extLst>
            </p:cNvPr>
            <p:cNvSpPr txBox="1"/>
            <p:nvPr/>
          </p:nvSpPr>
          <p:spPr>
            <a:xfrm>
              <a:off x="457421" y="1480051"/>
              <a:ext cx="3608588" cy="230832"/>
            </a:xfrm>
            <a:prstGeom prst="rect">
              <a:avLst/>
            </a:prstGeom>
            <a:noFill/>
          </p:spPr>
          <p:txBody>
            <a:bodyPr wrap="square">
              <a:spAutoFit/>
            </a:bodyPr>
            <a:lstStyle/>
            <a:p>
              <a:r>
                <a:rPr lang="de-DE" sz="900" dirty="0">
                  <a:solidFill>
                    <a:schemeClr val="bg1"/>
                  </a:solidFill>
                  <a:latin typeface="+mj-lt"/>
                </a:rPr>
                <a:t>Würden Sie sagen Geld zur Seite zu legen ist Ihnen - </a:t>
              </a:r>
              <a:endParaRPr lang="de-AT" sz="900" dirty="0">
                <a:solidFill>
                  <a:schemeClr val="bg1"/>
                </a:solidFill>
                <a:latin typeface="+mj-lt"/>
              </a:endParaRPr>
            </a:p>
          </p:txBody>
        </p:sp>
      </p:grpSp>
      <p:sp>
        <p:nvSpPr>
          <p:cNvPr id="12" name="Titel 1">
            <a:extLst>
              <a:ext uri="{FF2B5EF4-FFF2-40B4-BE49-F238E27FC236}">
                <a16:creationId xmlns:a16="http://schemas.microsoft.com/office/drawing/2014/main" id="{D02CF6C0-8DDE-0721-7EB7-73CBC3127182}"/>
              </a:ext>
            </a:extLst>
          </p:cNvPr>
          <p:cNvSpPr>
            <a:spLocks noGrp="1"/>
          </p:cNvSpPr>
          <p:nvPr>
            <p:ph type="title"/>
          </p:nvPr>
        </p:nvSpPr>
        <p:spPr>
          <a:noFill/>
        </p:spPr>
        <p:txBody>
          <a:bodyPr lIns="36000" rIns="36000"/>
          <a:lstStyle/>
          <a:p>
            <a:r>
              <a:rPr kumimoji="0" lang="de-DE" sz="1200" b="0" i="0" u="none" strike="noStrike" kern="1200" cap="none" spc="0" normalizeH="0" baseline="0" noProof="0" dirty="0">
                <a:ln>
                  <a:noFill/>
                </a:ln>
                <a:solidFill>
                  <a:srgbClr val="FFFFFF"/>
                </a:solidFill>
                <a:effectLst/>
                <a:uLnTx/>
                <a:uFillTx/>
                <a:latin typeface="Inter"/>
                <a:ea typeface="+mj-ea"/>
                <a:cs typeface="+mj-cs"/>
              </a:rPr>
              <a:t>In Summe geben 80% der </a:t>
            </a:r>
            <a:r>
              <a:rPr kumimoji="0" lang="de-DE" sz="1200" b="0" i="0" u="none" strike="noStrike" kern="1200" cap="none" spc="0" normalizeH="0" baseline="0" noProof="0" dirty="0" err="1">
                <a:ln>
                  <a:noFill/>
                </a:ln>
                <a:solidFill>
                  <a:srgbClr val="FFFFFF"/>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FFFFFF"/>
                </a:solidFill>
                <a:effectLst/>
                <a:uLnTx/>
                <a:uFillTx/>
                <a:latin typeface="Inter"/>
                <a:ea typeface="+mj-ea"/>
                <a:cs typeface="+mj-cs"/>
              </a:rPr>
              <a:t> an, dass ihnen Sparen „sehr wichtig“ bzw. „ziemlich wichtig“ ist. Die Bedeutung des Sparens ist in Kärnten damit auf dem Vorjahresniveau. Die Einstellung der </a:t>
            </a:r>
            <a:r>
              <a:rPr kumimoji="0" lang="de-DE" sz="1200" b="0" i="0" u="none" strike="noStrike" kern="1200" cap="none" spc="0" normalizeH="0" baseline="0" noProof="0" dirty="0" err="1">
                <a:ln>
                  <a:noFill/>
                </a:ln>
                <a:solidFill>
                  <a:srgbClr val="FFFFFF"/>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FFFFFF"/>
                </a:solidFill>
                <a:effectLst/>
                <a:uLnTx/>
                <a:uFillTx/>
                <a:latin typeface="Inter"/>
                <a:ea typeface="+mj-ea"/>
                <a:cs typeface="+mj-cs"/>
              </a:rPr>
              <a:t> liegt etwas unter dem Österreich-Schnitt (-</a:t>
            </a:r>
            <a:r>
              <a:rPr lang="de-DE" dirty="0">
                <a:solidFill>
                  <a:srgbClr val="FFFFFF"/>
                </a:solidFill>
                <a:latin typeface="Inter"/>
              </a:rPr>
              <a:t>3</a:t>
            </a:r>
            <a:r>
              <a:rPr kumimoji="0" lang="de-DE" sz="1200" b="0" i="0" u="none" strike="noStrike" kern="1200" cap="none" spc="0" normalizeH="0" baseline="0" noProof="0" dirty="0" err="1">
                <a:ln>
                  <a:noFill/>
                </a:ln>
                <a:solidFill>
                  <a:srgbClr val="FFFFFF"/>
                </a:solidFill>
                <a:effectLst/>
                <a:uLnTx/>
                <a:uFillTx/>
                <a:latin typeface="Inter"/>
                <a:ea typeface="+mj-ea"/>
                <a:cs typeface="+mj-cs"/>
              </a:rPr>
              <a:t>ppt</a:t>
            </a:r>
            <a:r>
              <a:rPr kumimoji="0" lang="de-DE" sz="1200" b="0" i="0" u="none" strike="noStrike" kern="1200" cap="none" spc="0" normalizeH="0" baseline="0" noProof="0" dirty="0">
                <a:ln>
                  <a:noFill/>
                </a:ln>
                <a:solidFill>
                  <a:srgbClr val="FFFFFF"/>
                </a:solidFill>
                <a:effectLst/>
                <a:uLnTx/>
                <a:uFillTx/>
                <a:latin typeface="Inter"/>
                <a:ea typeface="+mj-ea"/>
                <a:cs typeface="+mj-cs"/>
              </a:rPr>
              <a:t>).</a:t>
            </a:r>
            <a:br>
              <a:rPr lang="de-AT" sz="1200" b="0" dirty="0"/>
            </a:br>
            <a:endParaRPr lang="de-AT" sz="1200" b="0" dirty="0"/>
          </a:p>
        </p:txBody>
      </p:sp>
      <p:sp>
        <p:nvSpPr>
          <p:cNvPr id="4" name="Textplatzhalter 3">
            <a:extLst>
              <a:ext uri="{FF2B5EF4-FFF2-40B4-BE49-F238E27FC236}">
                <a16:creationId xmlns:a16="http://schemas.microsoft.com/office/drawing/2014/main" id="{2975C7D4-7A1C-95A8-F225-D72F4AEB9FBD}"/>
              </a:ext>
            </a:extLst>
          </p:cNvPr>
          <p:cNvSpPr>
            <a:spLocks noGrp="1"/>
          </p:cNvSpPr>
          <p:nvPr>
            <p:ph type="body" sz="quarter" idx="15"/>
          </p:nvPr>
        </p:nvSpPr>
        <p:spPr/>
        <p:txBody>
          <a:bodyPr vert="horz" wrap="square" lIns="36000" tIns="0" rIns="36000" bIns="0" rtlCol="0" anchor="b" anchorCtr="0">
            <a:noAutofit/>
          </a:bodyPr>
          <a:lstStyle/>
          <a:p>
            <a:br>
              <a:rPr lang="de-AT" dirty="0"/>
            </a:br>
            <a:r>
              <a:rPr lang="de-AT" dirty="0"/>
              <a:t>Die Bedeutung des Sparens – Trend Kärnten</a:t>
            </a:r>
          </a:p>
        </p:txBody>
      </p:sp>
      <p:sp>
        <p:nvSpPr>
          <p:cNvPr id="2" name="Textplatzhalter 1">
            <a:extLst>
              <a:ext uri="{FF2B5EF4-FFF2-40B4-BE49-F238E27FC236}">
                <a16:creationId xmlns:a16="http://schemas.microsoft.com/office/drawing/2014/main" id="{EA340122-2C7E-7D64-B190-F6F3E497BE0C}"/>
              </a:ext>
            </a:extLst>
          </p:cNvPr>
          <p:cNvSpPr>
            <a:spLocks noGrp="1"/>
          </p:cNvSpPr>
          <p:nvPr>
            <p:ph type="body" sz="quarter" idx="12"/>
          </p:nvPr>
        </p:nvSpPr>
        <p:spPr/>
        <p:txBody>
          <a:bodyPr/>
          <a:lstStyle/>
          <a:p>
            <a:r>
              <a:rPr lang="de-AT" dirty="0"/>
              <a:t>Frage 1: </a:t>
            </a:r>
            <a:r>
              <a:rPr lang="de-AT" b="0" dirty="0"/>
              <a:t>"Zuerst ganz allgemein: Wie wichtig ist es Ihnen persönlich Geld zur Seite zu legen? Würden Sie sagen, Geld zur Seite zu legen ist Ihnen –"</a:t>
            </a:r>
          </a:p>
          <a:p>
            <a:endParaRPr lang="de-AT" dirty="0"/>
          </a:p>
        </p:txBody>
      </p:sp>
      <p:sp>
        <p:nvSpPr>
          <p:cNvPr id="8" name="Textplatzhalter 4">
            <a:extLst>
              <a:ext uri="{FF2B5EF4-FFF2-40B4-BE49-F238E27FC236}">
                <a16:creationId xmlns:a16="http://schemas.microsoft.com/office/drawing/2014/main" id="{1B06C9E7-0CF5-EEF0-C949-33BD82D051A3}"/>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graphicFrame>
        <p:nvGraphicFramePr>
          <p:cNvPr id="3" name="Objekt 2">
            <a:extLst>
              <a:ext uri="{FF2B5EF4-FFF2-40B4-BE49-F238E27FC236}">
                <a16:creationId xmlns:a16="http://schemas.microsoft.com/office/drawing/2014/main" id="{33BA12CB-780F-E4CD-32B6-7363E466008A}"/>
              </a:ext>
            </a:extLst>
          </p:cNvPr>
          <p:cNvGraphicFramePr>
            <a:graphicFrameLocks noChangeAspect="1"/>
          </p:cNvGraphicFramePr>
          <p:nvPr>
            <p:extLst>
              <p:ext uri="{D42A27DB-BD31-4B8C-83A1-F6EECF244321}">
                <p14:modId xmlns:p14="http://schemas.microsoft.com/office/powerpoint/2010/main" val="480416742"/>
              </p:ext>
            </p:extLst>
          </p:nvPr>
        </p:nvGraphicFramePr>
        <p:xfrm>
          <a:off x="330200" y="1919288"/>
          <a:ext cx="11837988" cy="4471987"/>
        </p:xfrm>
        <a:graphic>
          <a:graphicData uri="http://schemas.openxmlformats.org/presentationml/2006/ole">
            <mc:AlternateContent xmlns:mc="http://schemas.openxmlformats.org/markup-compatibility/2006">
              <mc:Choice xmlns:v="urn:schemas-microsoft-com:vml" Requires="v">
                <p:oleObj name="Worksheet" r:id="rId3" imgW="12077657" imgH="4562526" progId="Excel.Sheet.12">
                  <p:embed/>
                </p:oleObj>
              </mc:Choice>
              <mc:Fallback>
                <p:oleObj name="Worksheet" r:id="rId3" imgW="12077657" imgH="4562526" progId="Excel.Sheet.12">
                  <p:embed/>
                  <p:pic>
                    <p:nvPicPr>
                      <p:cNvPr id="3" name="Objekt 2">
                        <a:extLst>
                          <a:ext uri="{FF2B5EF4-FFF2-40B4-BE49-F238E27FC236}">
                            <a16:creationId xmlns:a16="http://schemas.microsoft.com/office/drawing/2014/main" id="{33BA12CB-780F-E4CD-32B6-7363E466008A}"/>
                          </a:ext>
                        </a:extLst>
                      </p:cNvPr>
                      <p:cNvPicPr/>
                      <p:nvPr/>
                    </p:nvPicPr>
                    <p:blipFill>
                      <a:blip r:embed="rId4"/>
                      <a:stretch>
                        <a:fillRect/>
                      </a:stretch>
                    </p:blipFill>
                    <p:spPr>
                      <a:xfrm>
                        <a:off x="330200" y="1919288"/>
                        <a:ext cx="11837988" cy="4471987"/>
                      </a:xfrm>
                      <a:prstGeom prst="rect">
                        <a:avLst/>
                      </a:prstGeom>
                    </p:spPr>
                  </p:pic>
                </p:oleObj>
              </mc:Fallback>
            </mc:AlternateContent>
          </a:graphicData>
        </a:graphic>
      </p:graphicFrame>
    </p:spTree>
    <p:extLst>
      <p:ext uri="{BB962C8B-B14F-4D97-AF65-F5344CB8AC3E}">
        <p14:creationId xmlns:p14="http://schemas.microsoft.com/office/powerpoint/2010/main" val="126248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158D2815-5935-36BF-6504-B6CAF43864D0}"/>
              </a:ext>
            </a:extLst>
          </p:cNvPr>
          <p:cNvSpPr>
            <a:spLocks noGrp="1"/>
          </p:cNvSpPr>
          <p:nvPr>
            <p:ph type="body" sz="quarter" idx="15"/>
          </p:nvPr>
        </p:nvSpPr>
        <p:spPr/>
        <p:txBody>
          <a:bodyPr/>
          <a:lstStyle/>
          <a:p>
            <a:br>
              <a:rPr lang="de-AT" dirty="0"/>
            </a:br>
            <a:r>
              <a:rPr lang="de-AT" dirty="0"/>
              <a:t>Die Bedeutung des Sparens – Kärnten</a:t>
            </a:r>
          </a:p>
        </p:txBody>
      </p:sp>
      <p:graphicFrame>
        <p:nvGraphicFramePr>
          <p:cNvPr id="5" name="Objekt 4">
            <a:extLst>
              <a:ext uri="{FF2B5EF4-FFF2-40B4-BE49-F238E27FC236}">
                <a16:creationId xmlns:a16="http://schemas.microsoft.com/office/drawing/2014/main" id="{8B5AE89D-1A71-9C49-6B23-359820C800A0}"/>
              </a:ext>
            </a:extLst>
          </p:cNvPr>
          <p:cNvGraphicFramePr>
            <a:graphicFrameLocks noChangeAspect="1"/>
          </p:cNvGraphicFramePr>
          <p:nvPr>
            <p:extLst>
              <p:ext uri="{D42A27DB-BD31-4B8C-83A1-F6EECF244321}">
                <p14:modId xmlns:p14="http://schemas.microsoft.com/office/powerpoint/2010/main" val="2904589098"/>
              </p:ext>
            </p:extLst>
          </p:nvPr>
        </p:nvGraphicFramePr>
        <p:xfrm>
          <a:off x="376238" y="1695450"/>
          <a:ext cx="11601450" cy="4762500"/>
        </p:xfrm>
        <a:graphic>
          <a:graphicData uri="http://schemas.openxmlformats.org/presentationml/2006/ole">
            <mc:AlternateContent xmlns:mc="http://schemas.openxmlformats.org/markup-compatibility/2006">
              <mc:Choice xmlns:v="urn:schemas-microsoft-com:vml" Requires="v">
                <p:oleObj name="Worksheet" r:id="rId3" imgW="11601342" imgH="4762398" progId="Excel.Sheet.12">
                  <p:embed/>
                </p:oleObj>
              </mc:Choice>
              <mc:Fallback>
                <p:oleObj name="Worksheet" r:id="rId3" imgW="11601342" imgH="4762398" progId="Excel.Sheet.12">
                  <p:embed/>
                  <p:pic>
                    <p:nvPicPr>
                      <p:cNvPr id="5" name="Objekt 4">
                        <a:extLst>
                          <a:ext uri="{FF2B5EF4-FFF2-40B4-BE49-F238E27FC236}">
                            <a16:creationId xmlns:a16="http://schemas.microsoft.com/office/drawing/2014/main" id="{8B5AE89D-1A71-9C49-6B23-359820C800A0}"/>
                          </a:ext>
                        </a:extLst>
                      </p:cNvPr>
                      <p:cNvPicPr/>
                      <p:nvPr/>
                    </p:nvPicPr>
                    <p:blipFill>
                      <a:blip r:embed="rId4"/>
                      <a:stretch>
                        <a:fillRect/>
                      </a:stretch>
                    </p:blipFill>
                    <p:spPr>
                      <a:xfrm>
                        <a:off x="376238" y="1695450"/>
                        <a:ext cx="11601450" cy="4762500"/>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37AD36D-9FD8-8EA9-2FB3-DE6A650287F3}"/>
              </a:ext>
            </a:extLst>
          </p:cNvPr>
          <p:cNvSpPr>
            <a:spLocks noGrp="1"/>
          </p:cNvSpPr>
          <p:nvPr>
            <p:ph type="title"/>
          </p:nvPr>
        </p:nvSpPr>
        <p:spPr>
          <a:noFill/>
        </p:spPr>
        <p:txBody>
          <a:bodyPr/>
          <a:lstStyle/>
          <a:p>
            <a:r>
              <a:rPr kumimoji="0" lang="de-DE" sz="1200" b="0" i="0" u="none" strike="noStrike" kern="1200" cap="none" spc="0" normalizeH="0" baseline="0" noProof="0" dirty="0">
                <a:ln>
                  <a:noFill/>
                </a:ln>
                <a:solidFill>
                  <a:srgbClr val="202020"/>
                </a:solidFill>
                <a:effectLst/>
                <a:uLnTx/>
                <a:uFillTx/>
                <a:latin typeface="Inter"/>
                <a:ea typeface="+mj-ea"/>
                <a:cs typeface="+mj-cs"/>
              </a:rPr>
              <a:t>Unter den </a:t>
            </a:r>
            <a:r>
              <a:rPr kumimoji="0" lang="de-DE" sz="1200" b="0" i="0" u="none" strike="noStrike" kern="1200" cap="none" spc="0" normalizeH="0" baseline="0" noProof="0" dirty="0" err="1">
                <a:ln>
                  <a:noFill/>
                </a:ln>
                <a:solidFill>
                  <a:srgbClr val="202020"/>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202020"/>
                </a:solidFill>
                <a:effectLst/>
                <a:uLnTx/>
                <a:uFillTx/>
                <a:latin typeface="Inter"/>
                <a:ea typeface="+mj-ea"/>
                <a:cs typeface="+mj-cs"/>
              </a:rPr>
              <a:t> geben </a:t>
            </a:r>
            <a:r>
              <a:rPr lang="de-DE" dirty="0">
                <a:solidFill>
                  <a:srgbClr val="202020"/>
                </a:solidFill>
                <a:latin typeface="Inter"/>
              </a:rPr>
              <a:t>39</a:t>
            </a:r>
            <a:r>
              <a:rPr kumimoji="0" lang="de-DE" sz="1200" b="0" i="0" u="none" strike="noStrike" kern="1200" cap="none" spc="0" normalizeH="0" baseline="0" noProof="0" dirty="0">
                <a:ln>
                  <a:noFill/>
                </a:ln>
                <a:solidFill>
                  <a:srgbClr val="202020"/>
                </a:solidFill>
                <a:effectLst/>
                <a:uLnTx/>
                <a:uFillTx/>
                <a:latin typeface="Inter"/>
                <a:ea typeface="+mj-ea"/>
                <a:cs typeface="+mj-cs"/>
              </a:rPr>
              <a:t>% an, dass ihnen Sparen „sehr wichtig“ ist, weiteren 40% ist Sparen „ziemlich wichtig“, nur 18% ist Sparen lediglich „etwas wichtig“, 1% „weniger wichtig“ und 1% „gar nicht wichtig“.</a:t>
            </a:r>
            <a:br>
              <a:rPr lang="de-AT" dirty="0"/>
            </a:br>
            <a:endParaRPr lang="de-AT" dirty="0"/>
          </a:p>
        </p:txBody>
      </p:sp>
      <p:sp>
        <p:nvSpPr>
          <p:cNvPr id="3" name="Textplatzhalter 2">
            <a:extLst>
              <a:ext uri="{FF2B5EF4-FFF2-40B4-BE49-F238E27FC236}">
                <a16:creationId xmlns:a16="http://schemas.microsoft.com/office/drawing/2014/main" id="{79264E7F-A888-F82C-0825-9CCE2BC279F7}"/>
              </a:ext>
            </a:extLst>
          </p:cNvPr>
          <p:cNvSpPr>
            <a:spLocks noGrp="1"/>
          </p:cNvSpPr>
          <p:nvPr>
            <p:ph type="body" sz="quarter" idx="12"/>
          </p:nvPr>
        </p:nvSpPr>
        <p:spPr/>
        <p:txBody>
          <a:bodyPr/>
          <a:lstStyle/>
          <a:p>
            <a:r>
              <a:rPr lang="de-AT" dirty="0"/>
              <a:t>Frage 1: </a:t>
            </a:r>
            <a:r>
              <a:rPr lang="de-AT" b="0" dirty="0"/>
              <a:t>"Zuerst ganz allgemein: Wie wichtig ist es Ihnen persönlich Geld zur Seite zu legen? Würden Sie sagen, Geld zur Seite zu legen ist Ihnen –"</a:t>
            </a:r>
          </a:p>
          <a:p>
            <a:endParaRPr lang="de-AT" dirty="0"/>
          </a:p>
        </p:txBody>
      </p:sp>
      <p:sp>
        <p:nvSpPr>
          <p:cNvPr id="10" name="Textplatzhalter 4">
            <a:extLst>
              <a:ext uri="{FF2B5EF4-FFF2-40B4-BE49-F238E27FC236}">
                <a16:creationId xmlns:a16="http://schemas.microsoft.com/office/drawing/2014/main" id="{AD21754C-1E3A-29FA-55CC-9E4AFE521ABE}"/>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146978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41A784E-0CD8-A742-ACA1-DF3F492E59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4" name="Titel 3">
            <a:extLst>
              <a:ext uri="{FF2B5EF4-FFF2-40B4-BE49-F238E27FC236}">
                <a16:creationId xmlns:a16="http://schemas.microsoft.com/office/drawing/2014/main" id="{5CC333B0-4EA5-DD30-C5AE-0D6D4A8666CB}"/>
              </a:ext>
            </a:extLst>
          </p:cNvPr>
          <p:cNvSpPr>
            <a:spLocks noGrp="1"/>
          </p:cNvSpPr>
          <p:nvPr>
            <p:ph type="title"/>
          </p:nvPr>
        </p:nvSpPr>
        <p:spPr/>
        <p:txBody>
          <a:bodyPr/>
          <a:lstStyle/>
          <a:p>
            <a:r>
              <a:rPr lang="de-AT" dirty="0"/>
              <a:t>Spontan wird „Sparen in Österreich“ vor allem mit klassischen Sparformen und traditionellen Symbolen verbunden. Besonders präsent sind Sparbuch (19%), Bausparen (14%), Sparefroh (10%) und Sparschwein (8%). Daneben werden auch Zinsen und Gebühren (9%) und Banken allgemein (9%) erinnert.</a:t>
            </a:r>
          </a:p>
        </p:txBody>
      </p:sp>
      <p:sp>
        <p:nvSpPr>
          <p:cNvPr id="3" name="Textplatzhalter 2">
            <a:extLst>
              <a:ext uri="{FF2B5EF4-FFF2-40B4-BE49-F238E27FC236}">
                <a16:creationId xmlns:a16="http://schemas.microsoft.com/office/drawing/2014/main" id="{CF3132F8-823D-4368-92FD-8DC5F46392C0}"/>
              </a:ext>
            </a:extLst>
          </p:cNvPr>
          <p:cNvSpPr>
            <a:spLocks noGrp="1"/>
          </p:cNvSpPr>
          <p:nvPr>
            <p:ph type="body" sz="quarter" idx="15"/>
          </p:nvPr>
        </p:nvSpPr>
        <p:spPr/>
        <p:txBody>
          <a:bodyPr/>
          <a:lstStyle/>
          <a:p>
            <a:r>
              <a:rPr lang="de-AT" dirty="0">
                <a:solidFill>
                  <a:schemeClr val="tx1"/>
                </a:solidFill>
              </a:rPr>
              <a:t>Spontane Assoziationen zum Thema „Sparen in Österreich“ – Kärnten</a:t>
            </a:r>
          </a:p>
        </p:txBody>
      </p:sp>
      <p:sp>
        <p:nvSpPr>
          <p:cNvPr id="8" name="Textplatzhalter 7">
            <a:extLst>
              <a:ext uri="{FF2B5EF4-FFF2-40B4-BE49-F238E27FC236}">
                <a16:creationId xmlns:a16="http://schemas.microsoft.com/office/drawing/2014/main" id="{21D188FA-A41E-256B-B25F-5A83D13050A5}"/>
              </a:ext>
            </a:extLst>
          </p:cNvPr>
          <p:cNvSpPr>
            <a:spLocks noGrp="1"/>
          </p:cNvSpPr>
          <p:nvPr>
            <p:ph type="body" sz="quarter" idx="12"/>
          </p:nvPr>
        </p:nvSpPr>
        <p:spPr/>
        <p:txBody>
          <a:bodyPr/>
          <a:lstStyle/>
          <a:p>
            <a:r>
              <a:rPr lang="de-AT" dirty="0">
                <a:solidFill>
                  <a:srgbClr val="235275"/>
                </a:solidFill>
              </a:rPr>
              <a:t>Frage 1a: „</a:t>
            </a:r>
            <a:r>
              <a:rPr lang="de-DE" b="0" dirty="0">
                <a:solidFill>
                  <a:srgbClr val="235275"/>
                </a:solidFill>
              </a:rPr>
              <a:t>Wenn Sie ganz spontan an „Sparen in Österreich“ denken: Welche Begriffe, Bilder, Symbole oder Erinnerungen fallen Ihnen dazu ein?“</a:t>
            </a:r>
            <a:endParaRPr lang="de-AT" b="0" dirty="0">
              <a:solidFill>
                <a:srgbClr val="235275"/>
              </a:solidFill>
            </a:endParaRPr>
          </a:p>
        </p:txBody>
      </p:sp>
      <p:sp>
        <p:nvSpPr>
          <p:cNvPr id="16" name="Textplatzhalter 4">
            <a:extLst>
              <a:ext uri="{FF2B5EF4-FFF2-40B4-BE49-F238E27FC236}">
                <a16:creationId xmlns:a16="http://schemas.microsoft.com/office/drawing/2014/main" id="{531773DE-E709-032C-0C61-E01B966C312B}"/>
              </a:ext>
            </a:extLst>
          </p:cNvPr>
          <p:cNvSpPr>
            <a:spLocks noGrp="1"/>
          </p:cNvSpPr>
          <p:nvPr>
            <p:ph type="body" sz="quarter" idx="14"/>
          </p:nvPr>
        </p:nvSpPr>
        <p:spPr/>
        <p:txBody>
          <a:bodyPr/>
          <a:lstStyle/>
          <a:p>
            <a:pPr lvl="0">
              <a:defRPr/>
            </a:pPr>
            <a:r>
              <a:rPr kumimoji="0" lang="de-DE" sz="500" b="1" i="0" u="none" strike="noStrike" kern="1200" cap="none" spc="0" normalizeH="0" baseline="0" noProof="0" dirty="0">
                <a:ln>
                  <a:noFill/>
                </a:ln>
                <a:solidFill>
                  <a:srgbClr val="235275"/>
                </a:solidFill>
                <a:effectLst/>
                <a:uLnTx/>
                <a:uFillTx/>
                <a:latin typeface="Inter"/>
                <a:ea typeface="+mn-ea"/>
                <a:cs typeface="+mn-cs"/>
              </a:rPr>
              <a:t>BASIS: </a:t>
            </a:r>
            <a:r>
              <a:rPr lang="de-DE" b="0" dirty="0">
                <a:solidFill>
                  <a:srgbClr val="235275"/>
                </a:solidFill>
              </a:rPr>
              <a:t>Österreichische Bevölkerung 16-76, n=150 in Kärnten</a:t>
            </a:r>
            <a:endParaRPr kumimoji="0" lang="de-AT" sz="500" b="1" i="0" u="none" strike="noStrike" kern="1200" cap="none" spc="0" normalizeH="0" baseline="0" noProof="0" dirty="0">
              <a:ln>
                <a:noFill/>
              </a:ln>
              <a:solidFill>
                <a:srgbClr val="235275"/>
              </a:solidFill>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836298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F8D7F6F5-0B27-8BC4-C113-9BA1D73CD015}"/>
              </a:ext>
            </a:extLst>
          </p:cNvPr>
          <p:cNvGraphicFramePr>
            <a:graphicFrameLocks noChangeAspect="1"/>
          </p:cNvGraphicFramePr>
          <p:nvPr>
            <p:extLst>
              <p:ext uri="{D42A27DB-BD31-4B8C-83A1-F6EECF244321}">
                <p14:modId xmlns:p14="http://schemas.microsoft.com/office/powerpoint/2010/main" val="1398872244"/>
              </p:ext>
            </p:extLst>
          </p:nvPr>
        </p:nvGraphicFramePr>
        <p:xfrm>
          <a:off x="109538" y="1793875"/>
          <a:ext cx="11725275" cy="4219575"/>
        </p:xfrm>
        <a:graphic>
          <a:graphicData uri="http://schemas.openxmlformats.org/presentationml/2006/ole">
            <mc:AlternateContent xmlns:mc="http://schemas.openxmlformats.org/markup-compatibility/2006">
              <mc:Choice xmlns:v="urn:schemas-microsoft-com:vml" Requires="v">
                <p:oleObj name="Worksheet" r:id="rId3" imgW="11725329" imgH="4219741" progId="Excel.Sheet.12">
                  <p:embed/>
                </p:oleObj>
              </mc:Choice>
              <mc:Fallback>
                <p:oleObj name="Worksheet" r:id="rId3" imgW="11725329" imgH="4219741" progId="Excel.Sheet.12">
                  <p:embed/>
                  <p:pic>
                    <p:nvPicPr>
                      <p:cNvPr id="3" name="Objekt 2">
                        <a:extLst>
                          <a:ext uri="{FF2B5EF4-FFF2-40B4-BE49-F238E27FC236}">
                            <a16:creationId xmlns:a16="http://schemas.microsoft.com/office/drawing/2014/main" id="{F8D7F6F5-0B27-8BC4-C113-9BA1D73CD015}"/>
                          </a:ext>
                        </a:extLst>
                      </p:cNvPr>
                      <p:cNvPicPr/>
                      <p:nvPr/>
                    </p:nvPicPr>
                    <p:blipFill>
                      <a:blip r:embed="rId4"/>
                      <a:stretch>
                        <a:fillRect/>
                      </a:stretch>
                    </p:blipFill>
                    <p:spPr>
                      <a:xfrm>
                        <a:off x="109538" y="1793875"/>
                        <a:ext cx="11725275" cy="4219575"/>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37AD36D-9FD8-8EA9-2FB3-DE6A650287F3}"/>
              </a:ext>
            </a:extLst>
          </p:cNvPr>
          <p:cNvSpPr>
            <a:spLocks noGrp="1"/>
          </p:cNvSpPr>
          <p:nvPr>
            <p:ph type="title"/>
          </p:nvPr>
        </p:nvSpPr>
        <p:spPr>
          <a:noFill/>
        </p:spPr>
        <p:txBody>
          <a:bodyPr/>
          <a:lstStyle/>
          <a:p>
            <a:r>
              <a:rPr lang="de-DE" dirty="0">
                <a:solidFill>
                  <a:srgbClr val="202020"/>
                </a:solidFill>
              </a:rPr>
              <a:t>Die </a:t>
            </a:r>
            <a:r>
              <a:rPr lang="de-DE" dirty="0" err="1">
                <a:solidFill>
                  <a:srgbClr val="202020"/>
                </a:solidFill>
              </a:rPr>
              <a:t>Kärntner:innen</a:t>
            </a:r>
            <a:r>
              <a:rPr lang="de-DE" dirty="0">
                <a:solidFill>
                  <a:srgbClr val="202020"/>
                </a:solidFill>
              </a:rPr>
              <a:t> nutzen am häufigsten immer noch das Sparbuch bzw. Sparkonto (79%) und liegen damit auf dem Österreich-Schnitt (79%).</a:t>
            </a:r>
            <a:r>
              <a:rPr kumimoji="0" lang="de-DE" sz="1200" b="0" i="0" u="none" strike="noStrike" kern="1200" cap="none" spc="0" normalizeH="0" baseline="0" noProof="0" dirty="0">
                <a:ln>
                  <a:noFill/>
                </a:ln>
                <a:solidFill>
                  <a:srgbClr val="202020"/>
                </a:solidFill>
                <a:effectLst/>
                <a:uLnTx/>
                <a:uFillTx/>
                <a:latin typeface="Inter"/>
                <a:ea typeface="+mj-ea"/>
                <a:cs typeface="+mj-cs"/>
              </a:rPr>
              <a:t> Mit spürbarem Abstand folgt, genutzt von etwa der Hälfte der </a:t>
            </a:r>
            <a:r>
              <a:rPr kumimoji="0" lang="de-DE" sz="1200" b="0" i="0" u="none" strike="noStrike" kern="1200" cap="none" spc="0" normalizeH="0" baseline="0" noProof="0" dirty="0" err="1">
                <a:ln>
                  <a:noFill/>
                </a:ln>
                <a:solidFill>
                  <a:srgbClr val="202020"/>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202020"/>
                </a:solidFill>
                <a:effectLst/>
                <a:uLnTx/>
                <a:uFillTx/>
                <a:latin typeface="Inter"/>
                <a:ea typeface="+mj-ea"/>
                <a:cs typeface="+mj-cs"/>
              </a:rPr>
              <a:t>,</a:t>
            </a:r>
            <a:r>
              <a:rPr lang="de-DE" dirty="0">
                <a:solidFill>
                  <a:srgbClr val="202020"/>
                </a:solidFill>
                <a:latin typeface="Inter"/>
              </a:rPr>
              <a:t> das </a:t>
            </a:r>
            <a:r>
              <a:rPr lang="de-DE" dirty="0">
                <a:solidFill>
                  <a:srgbClr val="202020"/>
                </a:solidFill>
              </a:rPr>
              <a:t>Sparen am Girokonto (53%). 44% legen ihr Geld in einer Lebens-/Kapitalversicherung an und 38% in Wertpapieren. Während Wertpapiere gegenüber dem Vorjahr an Bedeutung gewinnen (+5ppt), verliert das Bausparen an Relevanz </a:t>
            </a:r>
            <a:r>
              <a:rPr lang="de-DE" dirty="0">
                <a:solidFill>
                  <a:srgbClr val="202020"/>
                </a:solidFill>
                <a:latin typeface="Inter"/>
              </a:rPr>
              <a:t>(-8ppt).</a:t>
            </a:r>
            <a:br>
              <a:rPr kumimoji="0" lang="de-AT" sz="1200" b="0" i="0" u="none" strike="noStrike" kern="1200" cap="none" spc="0" normalizeH="0" baseline="0" noProof="0" dirty="0">
                <a:ln>
                  <a:noFill/>
                </a:ln>
                <a:solidFill>
                  <a:srgbClr val="202020"/>
                </a:solidFill>
                <a:effectLst/>
                <a:uLnTx/>
                <a:uFillTx/>
                <a:latin typeface="Inter"/>
                <a:ea typeface="+mj-ea"/>
                <a:cs typeface="+mj-cs"/>
              </a:rPr>
            </a:br>
            <a:br>
              <a:rPr lang="de-AT" dirty="0">
                <a:solidFill>
                  <a:schemeClr val="tx1"/>
                </a:solidFill>
              </a:rPr>
            </a:br>
            <a:endParaRPr lang="de-AT" dirty="0">
              <a:solidFill>
                <a:schemeClr val="tx1"/>
              </a:solidFill>
            </a:endParaRPr>
          </a:p>
        </p:txBody>
      </p:sp>
      <p:sp>
        <p:nvSpPr>
          <p:cNvPr id="5" name="Textplatzhalter 4">
            <a:extLst>
              <a:ext uri="{FF2B5EF4-FFF2-40B4-BE49-F238E27FC236}">
                <a16:creationId xmlns:a16="http://schemas.microsoft.com/office/drawing/2014/main" id="{2A2FC925-A8D1-3A29-5F68-0BFF7C421EBE}"/>
              </a:ext>
            </a:extLst>
          </p:cNvPr>
          <p:cNvSpPr>
            <a:spLocks noGrp="1"/>
          </p:cNvSpPr>
          <p:nvPr>
            <p:ph type="body" sz="quarter" idx="15"/>
          </p:nvPr>
        </p:nvSpPr>
        <p:spPr>
          <a:xfrm>
            <a:off x="329317" y="33900"/>
            <a:ext cx="11257845" cy="756000"/>
          </a:xfrm>
        </p:spPr>
        <p:txBody>
          <a:bodyPr/>
          <a:lstStyle/>
          <a:p>
            <a:r>
              <a:rPr lang="de-AT" dirty="0">
                <a:solidFill>
                  <a:schemeClr val="tx1"/>
                </a:solidFill>
              </a:rPr>
              <a:t>Die Nutzung der verschiedenen Spar-/ Investitionsformen – Kärnten</a:t>
            </a:r>
          </a:p>
        </p:txBody>
      </p:sp>
      <p:sp>
        <p:nvSpPr>
          <p:cNvPr id="8" name="Textplatzhalter 7">
            <a:extLst>
              <a:ext uri="{FF2B5EF4-FFF2-40B4-BE49-F238E27FC236}">
                <a16:creationId xmlns:a16="http://schemas.microsoft.com/office/drawing/2014/main" id="{19940500-E1E3-F097-8149-99B1FBECE3B8}"/>
              </a:ext>
            </a:extLst>
          </p:cNvPr>
          <p:cNvSpPr>
            <a:spLocks noGrp="1"/>
          </p:cNvSpPr>
          <p:nvPr>
            <p:ph type="body" sz="quarter" idx="12"/>
          </p:nvPr>
        </p:nvSpPr>
        <p:spPr/>
        <p:txBody>
          <a:bodyPr/>
          <a:lstStyle/>
          <a:p>
            <a:r>
              <a:rPr lang="de-AT" dirty="0">
                <a:solidFill>
                  <a:srgbClr val="235275"/>
                </a:solidFill>
              </a:rPr>
              <a:t>Frage 2: </a:t>
            </a:r>
            <a:r>
              <a:rPr lang="de-AT" b="0" dirty="0">
                <a:solidFill>
                  <a:srgbClr val="235275"/>
                </a:solidFill>
              </a:rPr>
              <a:t>"Wie ist das bei Ihnen, welche der folgenden Spar bzw. Investitionsmöglichkeiten nutzen Sie persönlich? Nutzen Sie persönlich -"</a:t>
            </a:r>
          </a:p>
          <a:p>
            <a:endParaRPr lang="de-AT" b="0" dirty="0">
              <a:solidFill>
                <a:srgbClr val="235275"/>
              </a:solidFill>
            </a:endParaRPr>
          </a:p>
        </p:txBody>
      </p:sp>
      <p:sp>
        <p:nvSpPr>
          <p:cNvPr id="12" name="Abgerundetes Rechteck 141">
            <a:extLst>
              <a:ext uri="{FF2B5EF4-FFF2-40B4-BE49-F238E27FC236}">
                <a16:creationId xmlns:a16="http://schemas.microsoft.com/office/drawing/2014/main" id="{60438A1B-E147-C5DD-8BCA-C41C66BB40C0}"/>
              </a:ext>
            </a:extLst>
          </p:cNvPr>
          <p:cNvSpPr/>
          <p:nvPr/>
        </p:nvSpPr>
        <p:spPr>
          <a:xfrm>
            <a:off x="357188" y="1741488"/>
            <a:ext cx="1008000" cy="216000"/>
          </a:xfrm>
          <a:prstGeom prst="roundRect">
            <a:avLst>
              <a:gd name="adj" fmla="val 50000"/>
            </a:avLst>
          </a:prstGeom>
          <a:solidFill>
            <a:srgbClr val="EFF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900" b="0" i="0" u="none" strike="noStrike" kern="0" cap="none" spc="0" normalizeH="0" baseline="0" noProof="0" dirty="0">
                <a:ln>
                  <a:noFill/>
                </a:ln>
                <a:solidFill>
                  <a:schemeClr val="tx1"/>
                </a:solidFill>
                <a:effectLst/>
                <a:uLnTx/>
                <a:uFillTx/>
                <a:latin typeface="Inter"/>
                <a:ea typeface="+mn-ea"/>
                <a:cs typeface="+mn-cs"/>
              </a:rPr>
              <a:t>Diff. zu 2025</a:t>
            </a:r>
          </a:p>
        </p:txBody>
      </p:sp>
      <p:sp>
        <p:nvSpPr>
          <p:cNvPr id="9" name="Textplatzhalter 4">
            <a:extLst>
              <a:ext uri="{FF2B5EF4-FFF2-40B4-BE49-F238E27FC236}">
                <a16:creationId xmlns:a16="http://schemas.microsoft.com/office/drawing/2014/main" id="{873D4ED4-BCB1-A7A5-6072-91C979028541}"/>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3107826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kt 8">
            <a:extLst>
              <a:ext uri="{FF2B5EF4-FFF2-40B4-BE49-F238E27FC236}">
                <a16:creationId xmlns:a16="http://schemas.microsoft.com/office/drawing/2014/main" id="{EBC97423-21BC-2C24-17CC-F421669C77E9}"/>
              </a:ext>
            </a:extLst>
          </p:cNvPr>
          <p:cNvGraphicFramePr>
            <a:graphicFrameLocks noChangeAspect="1"/>
          </p:cNvGraphicFramePr>
          <p:nvPr>
            <p:extLst>
              <p:ext uri="{D42A27DB-BD31-4B8C-83A1-F6EECF244321}">
                <p14:modId xmlns:p14="http://schemas.microsoft.com/office/powerpoint/2010/main" val="714945958"/>
              </p:ext>
            </p:extLst>
          </p:nvPr>
        </p:nvGraphicFramePr>
        <p:xfrm>
          <a:off x="802593" y="1137266"/>
          <a:ext cx="10145713" cy="5443537"/>
        </p:xfrm>
        <a:graphic>
          <a:graphicData uri="http://schemas.openxmlformats.org/presentationml/2006/ole">
            <mc:AlternateContent xmlns:mc="http://schemas.openxmlformats.org/markup-compatibility/2006">
              <mc:Choice xmlns:v="urn:schemas-microsoft-com:vml" Requires="v">
                <p:oleObj name="Worksheet" r:id="rId3" imgW="10934571" imgH="5867387" progId="Excel.Sheet.12">
                  <p:embed/>
                </p:oleObj>
              </mc:Choice>
              <mc:Fallback>
                <p:oleObj name="Worksheet" r:id="rId3" imgW="10934571" imgH="5867387" progId="Excel.Sheet.12">
                  <p:embed/>
                  <p:pic>
                    <p:nvPicPr>
                      <p:cNvPr id="9" name="Objekt 8">
                        <a:extLst>
                          <a:ext uri="{FF2B5EF4-FFF2-40B4-BE49-F238E27FC236}">
                            <a16:creationId xmlns:a16="http://schemas.microsoft.com/office/drawing/2014/main" id="{EBC97423-21BC-2C24-17CC-F421669C77E9}"/>
                          </a:ext>
                        </a:extLst>
                      </p:cNvPr>
                      <p:cNvPicPr/>
                      <p:nvPr/>
                    </p:nvPicPr>
                    <p:blipFill>
                      <a:blip r:embed="rId4"/>
                      <a:stretch>
                        <a:fillRect/>
                      </a:stretch>
                    </p:blipFill>
                    <p:spPr>
                      <a:xfrm>
                        <a:off x="802593" y="1137266"/>
                        <a:ext cx="10145713" cy="5443537"/>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37AD36D-9FD8-8EA9-2FB3-DE6A650287F3}"/>
              </a:ext>
            </a:extLst>
          </p:cNvPr>
          <p:cNvSpPr>
            <a:spLocks noGrp="1"/>
          </p:cNvSpPr>
          <p:nvPr>
            <p:ph type="title"/>
          </p:nvPr>
        </p:nvSpPr>
        <p:spPr>
          <a:noFill/>
        </p:spPr>
        <p:txBody>
          <a:bodyPr/>
          <a:lstStyle/>
          <a:p>
            <a:r>
              <a:rPr kumimoji="0" lang="de-AT" sz="1200" b="0" i="0" u="none" strike="noStrike" kern="1200" cap="none" spc="0" normalizeH="0" baseline="0" noProof="0" dirty="0">
                <a:ln>
                  <a:noFill/>
                </a:ln>
                <a:solidFill>
                  <a:srgbClr val="202020"/>
                </a:solidFill>
                <a:effectLst/>
                <a:uLnTx/>
                <a:uFillTx/>
                <a:latin typeface="Inter"/>
                <a:ea typeface="+mj-ea"/>
                <a:cs typeface="+mj-cs"/>
              </a:rPr>
              <a:t>Wie auch in </a:t>
            </a:r>
            <a:r>
              <a:rPr lang="de-AT" dirty="0">
                <a:solidFill>
                  <a:srgbClr val="202020"/>
                </a:solidFill>
                <a:latin typeface="Inter"/>
              </a:rPr>
              <a:t>Gesamtösterreich </a:t>
            </a:r>
            <a:r>
              <a:rPr kumimoji="0" lang="de-AT" sz="1200" b="0" i="0" u="none" strike="noStrike" kern="1200" cap="none" spc="0" normalizeH="0" baseline="0" noProof="0" dirty="0">
                <a:ln>
                  <a:noFill/>
                </a:ln>
                <a:solidFill>
                  <a:srgbClr val="202020"/>
                </a:solidFill>
                <a:effectLst/>
                <a:uLnTx/>
                <a:uFillTx/>
                <a:latin typeface="Inter"/>
                <a:ea typeface="+mj-ea"/>
                <a:cs typeface="+mj-cs"/>
              </a:rPr>
              <a:t>sind Aktien (</a:t>
            </a:r>
            <a:r>
              <a:rPr lang="de-AT" dirty="0">
                <a:solidFill>
                  <a:srgbClr val="202020"/>
                </a:solidFill>
                <a:latin typeface="Inter"/>
              </a:rPr>
              <a:t>25</a:t>
            </a:r>
            <a:r>
              <a:rPr kumimoji="0" lang="de-AT" sz="1200" b="0" i="0" u="none" strike="noStrike" kern="1200" cap="none" spc="0" normalizeH="0" baseline="0" noProof="0" dirty="0">
                <a:ln>
                  <a:noFill/>
                </a:ln>
                <a:solidFill>
                  <a:srgbClr val="202020"/>
                </a:solidFill>
                <a:effectLst/>
                <a:uLnTx/>
                <a:uFillTx/>
                <a:latin typeface="Inter"/>
                <a:ea typeface="+mj-ea"/>
                <a:cs typeface="+mj-cs"/>
              </a:rPr>
              <a:t>%), ETFs (19%) und Investmentfonds (17%) in Kärnten zur Wertpapiernutzung am beliebtesten.</a:t>
            </a:r>
            <a:endParaRPr lang="de-AT" dirty="0"/>
          </a:p>
        </p:txBody>
      </p:sp>
      <p:sp>
        <p:nvSpPr>
          <p:cNvPr id="6" name="Textplatzhalter 5">
            <a:extLst>
              <a:ext uri="{FF2B5EF4-FFF2-40B4-BE49-F238E27FC236}">
                <a16:creationId xmlns:a16="http://schemas.microsoft.com/office/drawing/2014/main" id="{C53CFAB5-C11A-7FE7-853F-BA95B81FD623}"/>
              </a:ext>
            </a:extLst>
          </p:cNvPr>
          <p:cNvSpPr>
            <a:spLocks noGrp="1"/>
          </p:cNvSpPr>
          <p:nvPr>
            <p:ph type="body" sz="quarter" idx="15"/>
          </p:nvPr>
        </p:nvSpPr>
        <p:spPr/>
        <p:txBody>
          <a:bodyPr/>
          <a:lstStyle/>
          <a:p>
            <a:r>
              <a:rPr lang="de-AT" b="1" dirty="0">
                <a:latin typeface="+mn-lt"/>
              </a:rPr>
              <a:t>Welche Wertpapierformen genutzt werden </a:t>
            </a:r>
            <a:r>
              <a:rPr lang="de-AT" dirty="0"/>
              <a:t>– Kärnten</a:t>
            </a:r>
            <a:endParaRPr lang="de-AT" b="1" dirty="0">
              <a:latin typeface="+mn-lt"/>
            </a:endParaRPr>
          </a:p>
        </p:txBody>
      </p:sp>
      <p:sp>
        <p:nvSpPr>
          <p:cNvPr id="7" name="Textplatzhalter 6">
            <a:extLst>
              <a:ext uri="{FF2B5EF4-FFF2-40B4-BE49-F238E27FC236}">
                <a16:creationId xmlns:a16="http://schemas.microsoft.com/office/drawing/2014/main" id="{724E5686-A041-D1DD-B13D-5E2557AB566A}"/>
              </a:ext>
            </a:extLst>
          </p:cNvPr>
          <p:cNvSpPr>
            <a:spLocks noGrp="1"/>
          </p:cNvSpPr>
          <p:nvPr>
            <p:ph type="body" sz="quarter" idx="12"/>
          </p:nvPr>
        </p:nvSpPr>
        <p:spPr>
          <a:xfrm>
            <a:off x="3589200" y="6588000"/>
            <a:ext cx="6480000" cy="180000"/>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AT" sz="500" b="1" i="0" u="none" strike="noStrike" kern="1200" cap="none" spc="0" normalizeH="0" baseline="0" noProof="0" dirty="0">
                <a:ln>
                  <a:noFill/>
                </a:ln>
                <a:effectLst/>
                <a:uLnTx/>
                <a:uFillTx/>
                <a:latin typeface="Inter"/>
                <a:ea typeface="+mn-ea"/>
                <a:cs typeface="+mn-cs"/>
              </a:rPr>
              <a:t>Frage 2a: </a:t>
            </a:r>
            <a:r>
              <a:rPr kumimoji="0" lang="de-AT" sz="500" b="0" i="0" u="none" strike="noStrike" kern="1200" cap="none" spc="0" normalizeH="0" baseline="0" noProof="0" dirty="0">
                <a:ln>
                  <a:noFill/>
                </a:ln>
                <a:effectLst/>
                <a:uLnTx/>
                <a:uFillTx/>
                <a:latin typeface="Inter"/>
                <a:ea typeface="+mn-ea"/>
                <a:cs typeface="+mn-cs"/>
              </a:rPr>
              <a:t>"Es gibt unterschiedliche Formen von Wertpapieren. Welche Formen der Wertpapiere nutzen Sie persönlich? Nutzen Sie persönlich –</a:t>
            </a:r>
            <a:r>
              <a:rPr kumimoji="0" lang="de-AT" sz="500" b="1" i="0" u="none" strike="noStrike" kern="1200" cap="none" spc="0" normalizeH="0" baseline="0" noProof="0" dirty="0">
                <a:ln>
                  <a:noFill/>
                </a:ln>
                <a:effectLst/>
                <a:uLnTx/>
                <a:uFillTx/>
                <a:latin typeface="Inter"/>
                <a:ea typeface="+mn-ea"/>
                <a:cs typeface="+mn-cs"/>
              </a:rPr>
              <a:t>"</a:t>
            </a: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uLnTx/>
              <a:uFillTx/>
              <a:latin typeface="Inter"/>
              <a:ea typeface="+mn-ea"/>
              <a:cs typeface="+mn-cs"/>
            </a:endParaRPr>
          </a:p>
        </p:txBody>
      </p:sp>
      <p:sp>
        <p:nvSpPr>
          <p:cNvPr id="16" name="Textplatzhalter 4">
            <a:extLst>
              <a:ext uri="{FF2B5EF4-FFF2-40B4-BE49-F238E27FC236}">
                <a16:creationId xmlns:a16="http://schemas.microsoft.com/office/drawing/2014/main" id="{2EA326FA-4754-2A5D-2C2B-E02ECD179136}"/>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3542772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7AD36D-9FD8-8EA9-2FB3-DE6A650287F3}"/>
              </a:ext>
            </a:extLst>
          </p:cNvPr>
          <p:cNvSpPr>
            <a:spLocks noGrp="1"/>
          </p:cNvSpPr>
          <p:nvPr>
            <p:ph type="title"/>
          </p:nvPr>
        </p:nvSpPr>
        <p:spPr>
          <a:noFill/>
        </p:spPr>
        <p:txBody>
          <a:bodyPr/>
          <a:lstStyle/>
          <a:p>
            <a:r>
              <a:rPr lang="de-DE" dirty="0"/>
              <a:t>Für die überwiegende Mehrheit der </a:t>
            </a:r>
            <a:r>
              <a:rPr lang="de-DE" dirty="0" err="1"/>
              <a:t>Kärntner:innen</a:t>
            </a:r>
            <a:r>
              <a:rPr lang="de-DE" dirty="0"/>
              <a:t> steht Sparen vor allem für Sicherheit (90%). Darüber hinaus wird Sparen mit der Möglichkeit verbunden, sich etwas leisten bzw. gönnen zu können (88%), sowie mit persönlicher Unabhängigkeit (86%). Auch kleine Sparbeträge werden von 89% als sinnvoll erachtet. Gleichzeitig geben 35% der </a:t>
            </a:r>
            <a:r>
              <a:rPr lang="de-DE" dirty="0" err="1"/>
              <a:t>Kärntner:innen</a:t>
            </a:r>
            <a:r>
              <a:rPr lang="de-DE" dirty="0"/>
              <a:t> an, dass ihnen am Monatsende kein Geld mehr zum Sparen übrig bleibt.</a:t>
            </a:r>
            <a:endParaRPr lang="de-AT" dirty="0"/>
          </a:p>
        </p:txBody>
      </p:sp>
      <p:sp>
        <p:nvSpPr>
          <p:cNvPr id="6" name="Textplatzhalter 5">
            <a:extLst>
              <a:ext uri="{FF2B5EF4-FFF2-40B4-BE49-F238E27FC236}">
                <a16:creationId xmlns:a16="http://schemas.microsoft.com/office/drawing/2014/main" id="{C53CFAB5-C11A-7FE7-853F-BA95B81FD623}"/>
              </a:ext>
            </a:extLst>
          </p:cNvPr>
          <p:cNvSpPr>
            <a:spLocks noGrp="1"/>
          </p:cNvSpPr>
          <p:nvPr>
            <p:ph type="body" sz="quarter" idx="15"/>
          </p:nvPr>
        </p:nvSpPr>
        <p:spPr/>
        <p:txBody>
          <a:bodyPr/>
          <a:lstStyle/>
          <a:p>
            <a:r>
              <a:rPr lang="de-AT" b="1" dirty="0">
                <a:latin typeface="+mn-lt"/>
              </a:rPr>
              <a:t>Ansichten zum Thema Sparen &amp; Anlegen – Kärnten</a:t>
            </a:r>
          </a:p>
        </p:txBody>
      </p:sp>
      <p:sp>
        <p:nvSpPr>
          <p:cNvPr id="7" name="Textplatzhalter 6">
            <a:extLst>
              <a:ext uri="{FF2B5EF4-FFF2-40B4-BE49-F238E27FC236}">
                <a16:creationId xmlns:a16="http://schemas.microsoft.com/office/drawing/2014/main" id="{724E5686-A041-D1DD-B13D-5E2557AB566A}"/>
              </a:ext>
            </a:extLst>
          </p:cNvPr>
          <p:cNvSpPr>
            <a:spLocks noGrp="1"/>
          </p:cNvSpPr>
          <p:nvPr>
            <p:ph type="body" sz="quarter" idx="12"/>
          </p:nvPr>
        </p:nvSpPr>
        <p:spPr>
          <a:xfrm>
            <a:off x="3589200" y="6588000"/>
            <a:ext cx="6912000" cy="180000"/>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AT" sz="500" b="1" i="0" u="none" strike="noStrike" kern="1200" cap="none" spc="0" normalizeH="0" baseline="0" noProof="0" dirty="0">
                <a:ln>
                  <a:noFill/>
                </a:ln>
                <a:effectLst/>
                <a:uLnTx/>
                <a:uFillTx/>
                <a:latin typeface="Inter"/>
                <a:ea typeface="+mn-ea"/>
                <a:cs typeface="+mn-cs"/>
              </a:rPr>
              <a:t>Frage 11: </a:t>
            </a:r>
            <a:r>
              <a:rPr kumimoji="0" lang="de-AT" sz="500" b="0" i="0" u="none" strike="noStrike" kern="1200" cap="none" spc="0" normalizeH="0" baseline="0" noProof="0" dirty="0">
                <a:ln>
                  <a:noFill/>
                </a:ln>
                <a:effectLst/>
                <a:uLnTx/>
                <a:uFillTx/>
                <a:latin typeface="Inter"/>
                <a:ea typeface="+mn-ea"/>
                <a:cs typeface="+mn-cs"/>
              </a:rPr>
              <a:t>"</a:t>
            </a:r>
            <a:r>
              <a:rPr kumimoji="0" lang="de-DE" sz="500" b="0" i="0" u="none" strike="noStrike" kern="1200" cap="none" spc="0" normalizeH="0" baseline="0" noProof="0" dirty="0">
                <a:ln>
                  <a:noFill/>
                </a:ln>
                <a:effectLst/>
                <a:uLnTx/>
                <a:uFillTx/>
                <a:latin typeface="Inter"/>
                <a:ea typeface="+mn-ea"/>
                <a:cs typeface="+mn-cs"/>
              </a:rPr>
              <a:t>Wenn Sie nun an Sparen und Anlegen denken: Welche der folgenden Aussagen trifft auf Sie persönlich am ehesten zu</a:t>
            </a:r>
            <a:r>
              <a:rPr kumimoji="0" lang="de-AT" sz="500" b="0" i="0" u="none" strike="noStrike" kern="1200" cap="none" spc="0" normalizeH="0" baseline="0" noProof="0" dirty="0">
                <a:ln>
                  <a:noFill/>
                </a:ln>
                <a:effectLst/>
                <a:uLnTx/>
                <a:uFillTx/>
                <a:latin typeface="Inter"/>
                <a:ea typeface="+mn-ea"/>
                <a:cs typeface="+mn-cs"/>
              </a:rPr>
              <a:t>?-"</a:t>
            </a:r>
          </a:p>
        </p:txBody>
      </p:sp>
      <p:graphicFrame>
        <p:nvGraphicFramePr>
          <p:cNvPr id="10" name="Objekt 9">
            <a:extLst>
              <a:ext uri="{FF2B5EF4-FFF2-40B4-BE49-F238E27FC236}">
                <a16:creationId xmlns:a16="http://schemas.microsoft.com/office/drawing/2014/main" id="{A722DAAF-ECC8-BEE2-F4FB-FAD13D896D79}"/>
              </a:ext>
            </a:extLst>
          </p:cNvPr>
          <p:cNvGraphicFramePr>
            <a:graphicFrameLocks noChangeAspect="1"/>
          </p:cNvGraphicFramePr>
          <p:nvPr>
            <p:extLst>
              <p:ext uri="{D42A27DB-BD31-4B8C-83A1-F6EECF244321}">
                <p14:modId xmlns:p14="http://schemas.microsoft.com/office/powerpoint/2010/main" val="4240012111"/>
              </p:ext>
            </p:extLst>
          </p:nvPr>
        </p:nvGraphicFramePr>
        <p:xfrm>
          <a:off x="552450" y="1701800"/>
          <a:ext cx="11085513" cy="4346575"/>
        </p:xfrm>
        <a:graphic>
          <a:graphicData uri="http://schemas.openxmlformats.org/presentationml/2006/ole">
            <mc:AlternateContent xmlns:mc="http://schemas.openxmlformats.org/markup-compatibility/2006">
              <mc:Choice xmlns:v="urn:schemas-microsoft-com:vml" Requires="v">
                <p:oleObj name="Worksheet" r:id="rId3" imgW="11925429" imgH="4676788" progId="Excel.Sheet.12">
                  <p:embed/>
                </p:oleObj>
              </mc:Choice>
              <mc:Fallback>
                <p:oleObj name="Worksheet" r:id="rId3" imgW="11925429" imgH="4676788" progId="Excel.Sheet.12">
                  <p:embed/>
                  <p:pic>
                    <p:nvPicPr>
                      <p:cNvPr id="10" name="Objekt 9">
                        <a:extLst>
                          <a:ext uri="{FF2B5EF4-FFF2-40B4-BE49-F238E27FC236}">
                            <a16:creationId xmlns:a16="http://schemas.microsoft.com/office/drawing/2014/main" id="{A722DAAF-ECC8-BEE2-F4FB-FAD13D896D79}"/>
                          </a:ext>
                        </a:extLst>
                      </p:cNvPr>
                      <p:cNvPicPr/>
                      <p:nvPr/>
                    </p:nvPicPr>
                    <p:blipFill>
                      <a:blip r:embed="rId4"/>
                      <a:stretch>
                        <a:fillRect/>
                      </a:stretch>
                    </p:blipFill>
                    <p:spPr>
                      <a:xfrm>
                        <a:off x="552450" y="1701800"/>
                        <a:ext cx="11085513" cy="4346575"/>
                      </a:xfrm>
                      <a:prstGeom prst="rect">
                        <a:avLst/>
                      </a:prstGeom>
                    </p:spPr>
                  </p:pic>
                </p:oleObj>
              </mc:Fallback>
            </mc:AlternateContent>
          </a:graphicData>
        </a:graphic>
      </p:graphicFrame>
      <p:sp>
        <p:nvSpPr>
          <p:cNvPr id="8" name="Textplatzhalter 4">
            <a:extLst>
              <a:ext uri="{FF2B5EF4-FFF2-40B4-BE49-F238E27FC236}">
                <a16:creationId xmlns:a16="http://schemas.microsoft.com/office/drawing/2014/main" id="{81F88885-23C2-231A-931F-8482B2442C8B}"/>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3993161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D8DA8-507D-8CB5-05AD-C17324735A9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55BFB5-BFB1-74CB-C466-1D68BCBEF62B}"/>
              </a:ext>
            </a:extLst>
          </p:cNvPr>
          <p:cNvSpPr>
            <a:spLocks noGrp="1"/>
          </p:cNvSpPr>
          <p:nvPr>
            <p:ph type="title"/>
          </p:nvPr>
        </p:nvSpPr>
        <p:spPr/>
        <p:txBody>
          <a:bodyPr/>
          <a:lstStyle/>
          <a:p>
            <a:r>
              <a:rPr lang="de-AT" sz="2000" b="1" dirty="0">
                <a:solidFill>
                  <a:srgbClr val="202020"/>
                </a:solidFill>
              </a:rPr>
              <a:t>Themenüberblick: Rund um den Sparbetrag – Höhe, Zufriedenheit, Einsatz und Anlageorientierung</a:t>
            </a:r>
            <a:endParaRPr lang="de-AT" dirty="0"/>
          </a:p>
        </p:txBody>
      </p:sp>
      <p:sp>
        <p:nvSpPr>
          <p:cNvPr id="3" name="Textplatzhalter 2">
            <a:extLst>
              <a:ext uri="{FF2B5EF4-FFF2-40B4-BE49-F238E27FC236}">
                <a16:creationId xmlns:a16="http://schemas.microsoft.com/office/drawing/2014/main" id="{55C28D3C-F246-7AF9-C3E0-09D477FB7652}"/>
              </a:ext>
            </a:extLst>
          </p:cNvPr>
          <p:cNvSpPr>
            <a:spLocks noGrp="1"/>
          </p:cNvSpPr>
          <p:nvPr>
            <p:ph type="body" sz="quarter" idx="11"/>
          </p:nvPr>
        </p:nvSpPr>
        <p:spPr/>
        <p:txBody>
          <a:bodyPr/>
          <a:lstStyle/>
          <a:p>
            <a:pPr algn="l"/>
            <a:r>
              <a:rPr lang="de-AT" b="1" dirty="0"/>
              <a:t>Der monatliche Sparbetrag geht zurück: </a:t>
            </a:r>
            <a:r>
              <a:rPr lang="de-AT" dirty="0"/>
              <a:t>Mit durchschnittlich 284€ liegt der monatliche Sparbetrag wieder auf dem Niveau von 2022.</a:t>
            </a:r>
          </a:p>
        </p:txBody>
      </p:sp>
      <p:sp>
        <p:nvSpPr>
          <p:cNvPr id="4" name="Textplatzhalter 3">
            <a:extLst>
              <a:ext uri="{FF2B5EF4-FFF2-40B4-BE49-F238E27FC236}">
                <a16:creationId xmlns:a16="http://schemas.microsoft.com/office/drawing/2014/main" id="{8D55AEC1-90B4-7206-E9AC-774E5B5D415C}"/>
              </a:ext>
            </a:extLst>
          </p:cNvPr>
          <p:cNvSpPr>
            <a:spLocks noGrp="1"/>
          </p:cNvSpPr>
          <p:nvPr>
            <p:ph type="body" sz="quarter" idx="12"/>
          </p:nvPr>
        </p:nvSpPr>
        <p:spPr/>
        <p:txBody>
          <a:bodyPr/>
          <a:lstStyle/>
          <a:p>
            <a:pPr algn="l"/>
            <a:r>
              <a:rPr lang="de-DE" b="1" dirty="0">
                <a:cs typeface="Arial" panose="020B0604020202020204" pitchFamily="34" charset="0"/>
              </a:rPr>
              <a:t>Sicherheit steht beim Sparen klar im Vordergrund: </a:t>
            </a:r>
            <a:r>
              <a:rPr lang="de-DE" dirty="0">
                <a:cs typeface="Arial" panose="020B0604020202020204" pitchFamily="34" charset="0"/>
              </a:rPr>
              <a:t>Geld zurückzulegen dient vor allem der Absicherung für unerwartete Situationen und die Zukunft.</a:t>
            </a:r>
            <a:endParaRPr lang="de-AT" dirty="0"/>
          </a:p>
        </p:txBody>
      </p:sp>
      <p:sp>
        <p:nvSpPr>
          <p:cNvPr id="5" name="Textplatzhalter 4">
            <a:extLst>
              <a:ext uri="{FF2B5EF4-FFF2-40B4-BE49-F238E27FC236}">
                <a16:creationId xmlns:a16="http://schemas.microsoft.com/office/drawing/2014/main" id="{5380CF78-5161-7ABB-7FB2-2E5CE6ED6585}"/>
              </a:ext>
            </a:extLst>
          </p:cNvPr>
          <p:cNvSpPr>
            <a:spLocks noGrp="1"/>
          </p:cNvSpPr>
          <p:nvPr>
            <p:ph type="body" sz="quarter" idx="13"/>
          </p:nvPr>
        </p:nvSpPr>
        <p:spPr>
          <a:xfrm>
            <a:off x="360983" y="3714900"/>
            <a:ext cx="4099379" cy="1314055"/>
          </a:xfrm>
        </p:spPr>
        <p:txBody>
          <a:bodyPr/>
          <a:lstStyle/>
          <a:p>
            <a:pPr algn="l"/>
            <a:r>
              <a:rPr lang="de-AT" b="1" dirty="0"/>
              <a:t>Die Zufriedenheit mit dem Sparbetrag nimmt weiter ab: </a:t>
            </a:r>
            <a:r>
              <a:rPr lang="de-AT" dirty="0"/>
              <a:t>etwas weniger als ein Drittel der Sparenden ist mit der Summe, die derzeit zurückgelegt werden kann, sehr oder ziemlich zufrieden. </a:t>
            </a:r>
          </a:p>
        </p:txBody>
      </p:sp>
      <p:sp>
        <p:nvSpPr>
          <p:cNvPr id="6" name="Textplatzhalter 5">
            <a:extLst>
              <a:ext uri="{FF2B5EF4-FFF2-40B4-BE49-F238E27FC236}">
                <a16:creationId xmlns:a16="http://schemas.microsoft.com/office/drawing/2014/main" id="{32F9A199-200B-194F-9964-924B27429CE9}"/>
              </a:ext>
            </a:extLst>
          </p:cNvPr>
          <p:cNvSpPr>
            <a:spLocks noGrp="1"/>
          </p:cNvSpPr>
          <p:nvPr>
            <p:ph type="body" sz="quarter" idx="14"/>
          </p:nvPr>
        </p:nvSpPr>
        <p:spPr/>
        <p:txBody>
          <a:bodyPr/>
          <a:lstStyle/>
          <a:p>
            <a:pPr algn="l"/>
            <a:r>
              <a:rPr lang="de-DE" b="1" dirty="0"/>
              <a:t>Gespart wird in erster Linie für sich selbst: </a:t>
            </a:r>
            <a:r>
              <a:rPr lang="de-DE" dirty="0"/>
              <a:t>Die eigene finanzielle Vorsorge steht klar im Mittelpunkt, daneben wird vor allem für die eigenen Kinder gespart.</a:t>
            </a:r>
            <a:endParaRPr lang="de-AT" dirty="0"/>
          </a:p>
        </p:txBody>
      </p:sp>
      <p:sp>
        <p:nvSpPr>
          <p:cNvPr id="7" name="Textplatzhalter 6">
            <a:extLst>
              <a:ext uri="{FF2B5EF4-FFF2-40B4-BE49-F238E27FC236}">
                <a16:creationId xmlns:a16="http://schemas.microsoft.com/office/drawing/2014/main" id="{A12F1DF2-927B-C9E1-A1B9-98FEC9343EC6}"/>
              </a:ext>
            </a:extLst>
          </p:cNvPr>
          <p:cNvSpPr>
            <a:spLocks noGrp="1"/>
          </p:cNvSpPr>
          <p:nvPr>
            <p:ph type="body" sz="quarter" idx="15"/>
          </p:nvPr>
        </p:nvSpPr>
        <p:spPr>
          <a:xfrm>
            <a:off x="4692371" y="3718799"/>
            <a:ext cx="2829839" cy="925671"/>
          </a:xfrm>
        </p:spPr>
        <p:txBody>
          <a:bodyPr/>
          <a:lstStyle/>
          <a:p>
            <a:pPr algn="l"/>
            <a:r>
              <a:rPr lang="de-DE" b="1" dirty="0"/>
              <a:t>Risikobereitschaft bleibt bei Geldanlagen begrenzt: </a:t>
            </a:r>
            <a:r>
              <a:rPr lang="de-DE" dirty="0"/>
              <a:t>Nur 22% sind risikobereit, 72% sicherheitsbetont.</a:t>
            </a:r>
            <a:endParaRPr lang="de-AT" dirty="0"/>
          </a:p>
        </p:txBody>
      </p:sp>
      <p:sp>
        <p:nvSpPr>
          <p:cNvPr id="9" name="Textfeld 8">
            <a:extLst>
              <a:ext uri="{FF2B5EF4-FFF2-40B4-BE49-F238E27FC236}">
                <a16:creationId xmlns:a16="http://schemas.microsoft.com/office/drawing/2014/main" id="{A24A6723-6DC5-437E-3999-8CF65ED6A431}"/>
              </a:ext>
            </a:extLst>
          </p:cNvPr>
          <p:cNvSpPr txBox="1"/>
          <p:nvPr/>
        </p:nvSpPr>
        <p:spPr>
          <a:xfrm>
            <a:off x="411785" y="3143099"/>
            <a:ext cx="5511737" cy="297454"/>
          </a:xfrm>
          <a:prstGeom prst="rect">
            <a:avLst/>
          </a:prstGeom>
          <a:noFill/>
        </p:spPr>
        <p:txBody>
          <a:bodyPr wrap="square" rtlCol="0">
            <a:spAutoFit/>
          </a:bodyPr>
          <a:lstStyle/>
          <a:p>
            <a:pPr algn="ctr">
              <a:defRPr sz="1200" b="0" i="0" u="none" strike="noStrike" kern="1200" baseline="0">
                <a:solidFill>
                  <a:prstClr val="black"/>
                </a:solidFill>
                <a:latin typeface="Arial" panose="020B0604020202020204" pitchFamily="34" charset="0"/>
                <a:ea typeface="+mn-ea"/>
                <a:cs typeface="Arial" panose="020B0604020202020204" pitchFamily="34" charset="0"/>
              </a:defRPr>
            </a:pPr>
            <a:r>
              <a:rPr lang="de-AT" sz="1333" dirty="0">
                <a:latin typeface="+mn-lt"/>
                <a:cs typeface="Arial" panose="020B0604020202020204" pitchFamily="34" charset="0"/>
              </a:rPr>
              <a:t> Ø monatlicher Sparbetrag</a:t>
            </a:r>
          </a:p>
        </p:txBody>
      </p:sp>
      <p:pic>
        <p:nvPicPr>
          <p:cNvPr id="21" name="Grafik 20">
            <a:extLst>
              <a:ext uri="{FF2B5EF4-FFF2-40B4-BE49-F238E27FC236}">
                <a16:creationId xmlns:a16="http://schemas.microsoft.com/office/drawing/2014/main" id="{BC54849D-6A70-F1C5-4EDB-498370565171}"/>
              </a:ext>
            </a:extLst>
          </p:cNvPr>
          <p:cNvPicPr>
            <a:picLocks noChangeAspect="1"/>
          </p:cNvPicPr>
          <p:nvPr/>
        </p:nvPicPr>
        <p:blipFill>
          <a:blip r:embed="rId2">
            <a:extLst>
              <a:ext uri="{28A0092B-C50C-407E-A947-70E740481C1C}">
                <a14:useLocalDpi xmlns:a14="http://schemas.microsoft.com/office/drawing/2010/main" val="0"/>
              </a:ext>
            </a:extLst>
          </a:blip>
          <a:srcRect l="1699" r="4142"/>
          <a:stretch>
            <a:fillRect/>
          </a:stretch>
        </p:blipFill>
        <p:spPr>
          <a:xfrm>
            <a:off x="7743771" y="4842295"/>
            <a:ext cx="4101235" cy="1170864"/>
          </a:xfrm>
          <a:prstGeom prst="rect">
            <a:avLst/>
          </a:prstGeom>
          <a:effectLst>
            <a:outerShdw dist="12700" dir="3600000" algn="ctr" rotWithShape="0">
              <a:srgbClr val="000000">
                <a:alpha val="27000"/>
              </a:srgbClr>
            </a:outerShdw>
          </a:effectLst>
        </p:spPr>
      </p:pic>
      <p:sp>
        <p:nvSpPr>
          <p:cNvPr id="8" name="object 31">
            <a:extLst>
              <a:ext uri="{FF2B5EF4-FFF2-40B4-BE49-F238E27FC236}">
                <a16:creationId xmlns:a16="http://schemas.microsoft.com/office/drawing/2014/main" id="{82988218-EDAF-4605-56A1-50C240BC3ED7}"/>
              </a:ext>
            </a:extLst>
          </p:cNvPr>
          <p:cNvSpPr txBox="1"/>
          <p:nvPr/>
        </p:nvSpPr>
        <p:spPr>
          <a:xfrm>
            <a:off x="5133818" y="5804425"/>
            <a:ext cx="2132759" cy="197490"/>
          </a:xfrm>
          <a:prstGeom prst="rect">
            <a:avLst/>
          </a:prstGeom>
        </p:spPr>
        <p:txBody>
          <a:bodyPr vert="horz" wrap="square" lIns="0" tIns="12700" rIns="0" bIns="0" rtlCol="0">
            <a:spAutoFit/>
          </a:bodyPr>
          <a:lstStyle/>
          <a:p>
            <a:pPr marL="12700">
              <a:lnSpc>
                <a:spcPct val="100000"/>
              </a:lnSpc>
              <a:spcBef>
                <a:spcPts val="100"/>
              </a:spcBef>
            </a:pPr>
            <a:r>
              <a:rPr lang="de-AT" sz="1200" dirty="0">
                <a:solidFill>
                  <a:schemeClr val="accent6"/>
                </a:solidFill>
                <a:latin typeface="Inter"/>
                <a:cs typeface="Inter"/>
              </a:rPr>
              <a:t>Sehr oder eher </a:t>
            </a:r>
            <a:r>
              <a:rPr lang="de-AT" sz="1200" b="1" dirty="0">
                <a:solidFill>
                  <a:schemeClr val="accent6"/>
                </a:solidFill>
                <a:latin typeface="Inter"/>
                <a:cs typeface="Inter"/>
              </a:rPr>
              <a:t>risikobereit</a:t>
            </a:r>
          </a:p>
        </p:txBody>
      </p:sp>
      <p:sp>
        <p:nvSpPr>
          <p:cNvPr id="11" name="object 47">
            <a:extLst>
              <a:ext uri="{FF2B5EF4-FFF2-40B4-BE49-F238E27FC236}">
                <a16:creationId xmlns:a16="http://schemas.microsoft.com/office/drawing/2014/main" id="{3EE8FD98-1342-8C29-F2F2-453E104A4E2F}"/>
              </a:ext>
            </a:extLst>
          </p:cNvPr>
          <p:cNvSpPr txBox="1"/>
          <p:nvPr/>
        </p:nvSpPr>
        <p:spPr>
          <a:xfrm>
            <a:off x="5133819" y="4705724"/>
            <a:ext cx="2132758" cy="1120820"/>
          </a:xfrm>
          <a:prstGeom prst="rect">
            <a:avLst/>
          </a:prstGeom>
        </p:spPr>
        <p:txBody>
          <a:bodyPr vert="horz" wrap="square" lIns="0" tIns="12700" rIns="0" bIns="0" rtlCol="0">
            <a:spAutoFit/>
          </a:bodyPr>
          <a:lstStyle/>
          <a:p>
            <a:pPr marL="12700">
              <a:lnSpc>
                <a:spcPct val="100000"/>
              </a:lnSpc>
              <a:spcBef>
                <a:spcPts val="100"/>
              </a:spcBef>
            </a:pPr>
            <a:r>
              <a:rPr lang="de-AT" sz="7200" b="1" spc="-25" dirty="0">
                <a:solidFill>
                  <a:schemeClr val="accent6"/>
                </a:solidFill>
                <a:latin typeface="Inter"/>
                <a:cs typeface="Inter"/>
              </a:rPr>
              <a:t>22</a:t>
            </a:r>
            <a:r>
              <a:rPr sz="7200" b="1" spc="-25" dirty="0">
                <a:solidFill>
                  <a:schemeClr val="accent6"/>
                </a:solidFill>
                <a:latin typeface="Inter"/>
                <a:cs typeface="Inter"/>
              </a:rPr>
              <a:t>%</a:t>
            </a:r>
            <a:endParaRPr sz="7200" dirty="0">
              <a:solidFill>
                <a:schemeClr val="accent6"/>
              </a:solidFill>
              <a:latin typeface="Inter"/>
              <a:cs typeface="Inter"/>
            </a:endParaRPr>
          </a:p>
        </p:txBody>
      </p:sp>
      <p:pic>
        <p:nvPicPr>
          <p:cNvPr id="14" name="Grafik 13">
            <a:extLst>
              <a:ext uri="{FF2B5EF4-FFF2-40B4-BE49-F238E27FC236}">
                <a16:creationId xmlns:a16="http://schemas.microsoft.com/office/drawing/2014/main" id="{68C22D53-DFB9-E7DC-B6B0-11F92DF91542}"/>
              </a:ext>
            </a:extLst>
          </p:cNvPr>
          <p:cNvPicPr>
            <a:picLocks noChangeAspect="1"/>
          </p:cNvPicPr>
          <p:nvPr/>
        </p:nvPicPr>
        <p:blipFill>
          <a:blip r:embed="rId3">
            <a:extLst>
              <a:ext uri="{28A0092B-C50C-407E-A947-70E740481C1C}">
                <a14:useLocalDpi xmlns:a14="http://schemas.microsoft.com/office/drawing/2010/main" val="0"/>
              </a:ext>
            </a:extLst>
          </a:blip>
          <a:srcRect l="7116" t="12482" r="52985" b="60151"/>
          <a:stretch>
            <a:fillRect/>
          </a:stretch>
        </p:blipFill>
        <p:spPr>
          <a:xfrm>
            <a:off x="760490" y="1217784"/>
            <a:ext cx="4863067" cy="1876782"/>
          </a:xfrm>
          <a:prstGeom prst="rect">
            <a:avLst/>
          </a:prstGeom>
        </p:spPr>
      </p:pic>
      <p:pic>
        <p:nvPicPr>
          <p:cNvPr id="15" name="Grafik 14">
            <a:extLst>
              <a:ext uri="{FF2B5EF4-FFF2-40B4-BE49-F238E27FC236}">
                <a16:creationId xmlns:a16="http://schemas.microsoft.com/office/drawing/2014/main" id="{24F1B45A-5698-044A-C3B2-3C8040001ED5}"/>
              </a:ext>
            </a:extLst>
          </p:cNvPr>
          <p:cNvPicPr>
            <a:picLocks noChangeAspect="1"/>
          </p:cNvPicPr>
          <p:nvPr/>
        </p:nvPicPr>
        <p:blipFill>
          <a:blip r:embed="rId3">
            <a:extLst>
              <a:ext uri="{28A0092B-C50C-407E-A947-70E740481C1C}">
                <a14:useLocalDpi xmlns:a14="http://schemas.microsoft.com/office/drawing/2010/main" val="0"/>
              </a:ext>
            </a:extLst>
          </a:blip>
          <a:srcRect l="53124" t="13587" r="4374" b="51516"/>
          <a:stretch>
            <a:fillRect/>
          </a:stretch>
        </p:blipFill>
        <p:spPr>
          <a:xfrm>
            <a:off x="6490201" y="1357606"/>
            <a:ext cx="4736590" cy="2188164"/>
          </a:xfrm>
          <a:prstGeom prst="rect">
            <a:avLst/>
          </a:prstGeom>
        </p:spPr>
      </p:pic>
      <p:pic>
        <p:nvPicPr>
          <p:cNvPr id="16" name="Grafik 15">
            <a:extLst>
              <a:ext uri="{FF2B5EF4-FFF2-40B4-BE49-F238E27FC236}">
                <a16:creationId xmlns:a16="http://schemas.microsoft.com/office/drawing/2014/main" id="{52808677-2908-C7E2-7076-B5C234AA3E20}"/>
              </a:ext>
            </a:extLst>
          </p:cNvPr>
          <p:cNvPicPr>
            <a:picLocks noChangeAspect="1"/>
          </p:cNvPicPr>
          <p:nvPr/>
        </p:nvPicPr>
        <p:blipFill>
          <a:blip r:embed="rId3">
            <a:extLst>
              <a:ext uri="{28A0092B-C50C-407E-A947-70E740481C1C}">
                <a14:useLocalDpi xmlns:a14="http://schemas.microsoft.com/office/drawing/2010/main" val="0"/>
              </a:ext>
            </a:extLst>
          </a:blip>
          <a:srcRect l="9460" t="64144" r="56570" b="16359"/>
          <a:stretch>
            <a:fillRect/>
          </a:stretch>
        </p:blipFill>
        <p:spPr>
          <a:xfrm>
            <a:off x="517817" y="5028956"/>
            <a:ext cx="3785709" cy="1222519"/>
          </a:xfrm>
          <a:prstGeom prst="rect">
            <a:avLst/>
          </a:prstGeom>
        </p:spPr>
      </p:pic>
      <p:sp>
        <p:nvSpPr>
          <p:cNvPr id="12" name="Textfeld 11">
            <a:extLst>
              <a:ext uri="{FF2B5EF4-FFF2-40B4-BE49-F238E27FC236}">
                <a16:creationId xmlns:a16="http://schemas.microsoft.com/office/drawing/2014/main" id="{4D91C54F-99D0-9452-DB89-E58602EE4790}"/>
              </a:ext>
            </a:extLst>
          </p:cNvPr>
          <p:cNvSpPr txBox="1"/>
          <p:nvPr/>
        </p:nvSpPr>
        <p:spPr>
          <a:xfrm>
            <a:off x="6757965" y="6158638"/>
            <a:ext cx="665567" cy="200055"/>
          </a:xfrm>
          <a:prstGeom prst="rect">
            <a:avLst/>
          </a:prstGeom>
          <a:solidFill>
            <a:schemeClr val="bg1">
              <a:lumMod val="85000"/>
            </a:schemeClr>
          </a:solidFill>
        </p:spPr>
        <p:txBody>
          <a:bodyPr wrap="none" rtlCol="0">
            <a:spAutoFit/>
          </a:bodyPr>
          <a:lstStyle/>
          <a:p>
            <a:pPr algn="ctr"/>
            <a:r>
              <a:rPr lang="de-AT" sz="700" dirty="0">
                <a:latin typeface="+mn-lt"/>
                <a:cs typeface="Arial" panose="020B0604020202020204" pitchFamily="34" charset="0"/>
              </a:rPr>
              <a:t>Top2Box *)</a:t>
            </a:r>
          </a:p>
        </p:txBody>
      </p:sp>
      <p:sp>
        <p:nvSpPr>
          <p:cNvPr id="13" name="Textplatzhalter 2">
            <a:extLst>
              <a:ext uri="{FF2B5EF4-FFF2-40B4-BE49-F238E27FC236}">
                <a16:creationId xmlns:a16="http://schemas.microsoft.com/office/drawing/2014/main" id="{17603BE4-A24A-AA65-82F5-048F695792B6}"/>
              </a:ext>
            </a:extLst>
          </p:cNvPr>
          <p:cNvSpPr txBox="1">
            <a:spLocks/>
          </p:cNvSpPr>
          <p:nvPr/>
        </p:nvSpPr>
        <p:spPr>
          <a:xfrm>
            <a:off x="9429002" y="6537882"/>
            <a:ext cx="2401796" cy="243918"/>
          </a:xfrm>
          <a:prstGeom prst="rect">
            <a:avLst/>
          </a:prstGeom>
        </p:spPr>
        <p:txBody>
          <a:bodyPr lIns="0" tIns="0" rIns="0" bIns="0"/>
          <a:lstStyle>
            <a:lvl1pPr marL="0" indent="0" algn="l" defTabSz="914400" rtl="0" eaLnBrk="1" fontAlgn="b" latinLnBrk="0" hangingPunct="1">
              <a:spcBef>
                <a:spcPct val="20000"/>
              </a:spcBef>
              <a:buFont typeface="Arial" panose="020B0604020202020204" pitchFamily="34" charset="0"/>
              <a:buNone/>
              <a:defRPr sz="800" kern="1200" baseline="0">
                <a:solidFill>
                  <a:srgbClr val="00497B"/>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defRPr/>
            </a:pPr>
            <a:r>
              <a:rPr lang="de-DE" sz="700" dirty="0">
                <a:solidFill>
                  <a:schemeClr val="tx1"/>
                </a:solidFill>
                <a:latin typeface="+mn-lt"/>
              </a:rPr>
              <a:t>*) Berechnung basierend auf ungerundeten Werten</a:t>
            </a:r>
          </a:p>
        </p:txBody>
      </p:sp>
    </p:spTree>
    <p:extLst>
      <p:ext uri="{BB962C8B-B14F-4D97-AF65-F5344CB8AC3E}">
        <p14:creationId xmlns:p14="http://schemas.microsoft.com/office/powerpoint/2010/main" val="1125527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21C7A"/>
        </a:solidFill>
        <a:effectLst/>
      </p:bgPr>
    </p:bg>
    <p:spTree>
      <p:nvGrpSpPr>
        <p:cNvPr id="1" name=""/>
        <p:cNvGrpSpPr/>
        <p:nvPr/>
      </p:nvGrpSpPr>
      <p:grpSpPr>
        <a:xfrm>
          <a:off x="0" y="0"/>
          <a:ext cx="0" cy="0"/>
          <a:chOff x="0" y="0"/>
          <a:chExt cx="0" cy="0"/>
        </a:xfrm>
      </p:grpSpPr>
      <p:grpSp>
        <p:nvGrpSpPr>
          <p:cNvPr id="33" name="Gruppieren 32">
            <a:extLst>
              <a:ext uri="{FF2B5EF4-FFF2-40B4-BE49-F238E27FC236}">
                <a16:creationId xmlns:a16="http://schemas.microsoft.com/office/drawing/2014/main" id="{A15E9C2B-3C48-BAA2-7D74-194073D2B33F}"/>
              </a:ext>
            </a:extLst>
          </p:cNvPr>
          <p:cNvGrpSpPr/>
          <p:nvPr/>
        </p:nvGrpSpPr>
        <p:grpSpPr>
          <a:xfrm>
            <a:off x="329317" y="1685810"/>
            <a:ext cx="3322298" cy="252663"/>
            <a:chOff x="123742" y="1550395"/>
            <a:chExt cx="3322298" cy="252663"/>
          </a:xfrm>
        </p:grpSpPr>
        <p:sp>
          <p:nvSpPr>
            <p:cNvPr id="34" name="Abgerundetes Rechteck 141">
              <a:extLst>
                <a:ext uri="{FF2B5EF4-FFF2-40B4-BE49-F238E27FC236}">
                  <a16:creationId xmlns:a16="http://schemas.microsoft.com/office/drawing/2014/main" id="{9B5B6E24-5349-27BB-87C2-5976B9164A66}"/>
                </a:ext>
              </a:extLst>
            </p:cNvPr>
            <p:cNvSpPr/>
            <p:nvPr/>
          </p:nvSpPr>
          <p:spPr>
            <a:xfrm>
              <a:off x="123742" y="1550395"/>
              <a:ext cx="3322298" cy="252663"/>
            </a:xfrm>
            <a:prstGeom prst="roundRect">
              <a:avLst>
                <a:gd name="adj" fmla="val 50000"/>
              </a:avLst>
            </a:prstGeom>
            <a:solidFill>
              <a:srgbClr val="EB4C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Inter"/>
                <a:ea typeface="+mn-ea"/>
                <a:cs typeface="+mn-cs"/>
              </a:endParaRPr>
            </a:p>
          </p:txBody>
        </p:sp>
        <p:sp>
          <p:nvSpPr>
            <p:cNvPr id="35" name="object 6">
              <a:extLst>
                <a:ext uri="{FF2B5EF4-FFF2-40B4-BE49-F238E27FC236}">
                  <a16:creationId xmlns:a16="http://schemas.microsoft.com/office/drawing/2014/main" id="{2E1B1A10-8246-82CB-CF81-2D730A12D22D}"/>
                </a:ext>
              </a:extLst>
            </p:cNvPr>
            <p:cNvSpPr txBox="1"/>
            <p:nvPr/>
          </p:nvSpPr>
          <p:spPr>
            <a:xfrm>
              <a:off x="128008" y="1553002"/>
              <a:ext cx="3306881" cy="230832"/>
            </a:xfrm>
            <a:prstGeom prst="rect">
              <a:avLst/>
            </a:prstGeom>
            <a:noFill/>
          </p:spPr>
          <p:txBody>
            <a:bodyPr wrap="square">
              <a:spAutoFit/>
            </a:bodyPr>
            <a:lstStyle>
              <a:defPPr>
                <a:defRPr kern="0"/>
              </a:defPPr>
              <a:lvl1pPr>
                <a:defRPr sz="900">
                  <a:latin typeface="+mj-lt"/>
                </a:defRPr>
              </a:lvl1pPr>
            </a:lstStyle>
            <a:p>
              <a:pPr algn="ctr"/>
              <a:r>
                <a:rPr lang="de-AT" dirty="0">
                  <a:solidFill>
                    <a:schemeClr val="bg1"/>
                  </a:solidFill>
                </a:rPr>
                <a:t>DER Ø MONATLICHE SPARBETRAG</a:t>
              </a:r>
            </a:p>
          </p:txBody>
        </p:sp>
      </p:grpSp>
      <p:sp>
        <p:nvSpPr>
          <p:cNvPr id="12" name="Titel 1">
            <a:extLst>
              <a:ext uri="{FF2B5EF4-FFF2-40B4-BE49-F238E27FC236}">
                <a16:creationId xmlns:a16="http://schemas.microsoft.com/office/drawing/2014/main" id="{D02CF6C0-8DDE-0721-7EB7-73CBC3127182}"/>
              </a:ext>
            </a:extLst>
          </p:cNvPr>
          <p:cNvSpPr>
            <a:spLocks noGrp="1"/>
          </p:cNvSpPr>
          <p:nvPr>
            <p:ph type="title"/>
          </p:nvPr>
        </p:nvSpPr>
        <p:spPr>
          <a:noFill/>
        </p:spPr>
        <p:txBody>
          <a:bodyPr lIns="36000" rIns="36000"/>
          <a:lstStyle/>
          <a:p>
            <a:r>
              <a:rPr kumimoji="0" lang="de-DE" sz="1200" b="0" i="0" u="none" strike="noStrike" kern="1200" cap="none" spc="0" normalizeH="0" baseline="0" noProof="0" dirty="0">
                <a:ln>
                  <a:noFill/>
                </a:ln>
                <a:solidFill>
                  <a:srgbClr val="FFFFFF"/>
                </a:solidFill>
                <a:effectLst/>
                <a:uLnTx/>
                <a:uFillTx/>
                <a:latin typeface="Inter"/>
                <a:ea typeface="+mj-ea"/>
                <a:cs typeface="+mj-cs"/>
              </a:rPr>
              <a:t>Der durchschnittliche monatliche Sparbetrag der sparenden </a:t>
            </a:r>
            <a:r>
              <a:rPr kumimoji="0" lang="de-DE" sz="1200" b="0" i="0" u="none" strike="noStrike" kern="1200" cap="none" spc="0" normalizeH="0" baseline="0" noProof="0" dirty="0" err="1">
                <a:ln>
                  <a:noFill/>
                </a:ln>
                <a:solidFill>
                  <a:srgbClr val="FFFFFF"/>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FFFFFF"/>
                </a:solidFill>
                <a:effectLst/>
                <a:uLnTx/>
                <a:uFillTx/>
                <a:latin typeface="Inter"/>
                <a:ea typeface="+mj-ea"/>
                <a:cs typeface="+mj-cs"/>
              </a:rPr>
              <a:t> ist gegenüber dem Vorjahr gesunken (-28€) und liegt aktuell bei 284€. Damit entspricht er ungefähr dem Niveau von 2022 und bleibt auch unter dem diesjährigen Durchschnitt von Gesamtösterreich mit 306€.</a:t>
            </a:r>
            <a:endParaRPr lang="de-AT" sz="1200" b="0" dirty="0"/>
          </a:p>
        </p:txBody>
      </p:sp>
      <p:sp>
        <p:nvSpPr>
          <p:cNvPr id="4" name="Textplatzhalter 3">
            <a:extLst>
              <a:ext uri="{FF2B5EF4-FFF2-40B4-BE49-F238E27FC236}">
                <a16:creationId xmlns:a16="http://schemas.microsoft.com/office/drawing/2014/main" id="{3C1504C1-64FB-EC15-1918-3F1C56ADD52A}"/>
              </a:ext>
            </a:extLst>
          </p:cNvPr>
          <p:cNvSpPr>
            <a:spLocks noGrp="1"/>
          </p:cNvSpPr>
          <p:nvPr>
            <p:ph type="body" sz="quarter" idx="15"/>
          </p:nvPr>
        </p:nvSpPr>
        <p:spPr>
          <a:xfrm>
            <a:off x="329318" y="33900"/>
            <a:ext cx="11729332" cy="756000"/>
          </a:xfrm>
        </p:spPr>
        <p:txBody>
          <a:bodyPr/>
          <a:lstStyle/>
          <a:p>
            <a:r>
              <a:rPr lang="de-AT" b="1" dirty="0">
                <a:latin typeface="+mn-lt"/>
              </a:rPr>
              <a:t>Der durchschnittliche monatliche Sparbetrag der Sparenden – Trend Kärnten</a:t>
            </a:r>
          </a:p>
        </p:txBody>
      </p:sp>
      <p:sp>
        <p:nvSpPr>
          <p:cNvPr id="2" name="Textplatzhalter 1">
            <a:extLst>
              <a:ext uri="{FF2B5EF4-FFF2-40B4-BE49-F238E27FC236}">
                <a16:creationId xmlns:a16="http://schemas.microsoft.com/office/drawing/2014/main" id="{89660431-D7E4-A993-4634-DDD137B62DB4}"/>
              </a:ext>
            </a:extLst>
          </p:cNvPr>
          <p:cNvSpPr>
            <a:spLocks noGrp="1"/>
          </p:cNvSpPr>
          <p:nvPr>
            <p:ph type="body" sz="quarter" idx="12"/>
          </p:nvPr>
        </p:nvSpPr>
        <p:spPr>
          <a:xfrm>
            <a:off x="3589200" y="6588000"/>
            <a:ext cx="7020000" cy="180000"/>
          </a:xfrm>
        </p:spPr>
        <p:txBody>
          <a:bodyPr/>
          <a:lstStyle/>
          <a:p>
            <a:r>
              <a:rPr lang="de-AT" dirty="0"/>
              <a:t>Frage 4: </a:t>
            </a:r>
            <a:r>
              <a:rPr lang="de-AT" b="0" dirty="0"/>
              <a:t>"Und wieviel legen Sie derzeit durchschnittlich pro Monat bei Seite? Wenn Sie nicht monatlich sparen oder investieren, legen Sie das bitte pro Monat um. Würden Sie sagen, Sie sparen oder investieren derzeit pro Monat -"</a:t>
            </a:r>
          </a:p>
          <a:p>
            <a:endParaRPr lang="de-AT" dirty="0"/>
          </a:p>
        </p:txBody>
      </p:sp>
      <p:sp>
        <p:nvSpPr>
          <p:cNvPr id="8" name="Textplatzhalter 4">
            <a:extLst>
              <a:ext uri="{FF2B5EF4-FFF2-40B4-BE49-F238E27FC236}">
                <a16:creationId xmlns:a16="http://schemas.microsoft.com/office/drawing/2014/main" id="{F544F53A-639E-271C-879F-12630FCAF891}"/>
              </a:ext>
            </a:extLst>
          </p:cNvPr>
          <p:cNvSpPr>
            <a:spLocks noGrp="1"/>
          </p:cNvSpPr>
          <p:nvPr>
            <p:ph type="body" sz="quarter" idx="14"/>
          </p:nvPr>
        </p:nvSpPr>
        <p:spPr>
          <a:xfrm>
            <a:off x="349250" y="6588125"/>
            <a:ext cx="2681288" cy="179388"/>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DE" sz="500" b="1" i="0" u="none" strike="noStrike" kern="1200" cap="none" spc="0" normalizeH="0" baseline="0" noProof="0" dirty="0">
                <a:ln>
                  <a:noFill/>
                </a:ln>
                <a:effectLst/>
                <a:uLnTx/>
                <a:uFillTx/>
                <a:latin typeface="Inter"/>
                <a:ea typeface="+mn-ea"/>
                <a:cs typeface="+mn-cs"/>
              </a:rPr>
              <a:t>BASIS: </a:t>
            </a:r>
            <a:r>
              <a:rPr kumimoji="0" lang="sv-SE" sz="500" b="0" i="0" u="none" strike="noStrike" kern="1200" cap="none" spc="0" normalizeH="0" baseline="0" noProof="0" dirty="0">
                <a:ln>
                  <a:noFill/>
                </a:ln>
                <a:effectLst/>
                <a:uLnTx/>
                <a:uFillTx/>
                <a:latin typeface="Inter"/>
                <a:ea typeface="+mn-ea"/>
                <a:cs typeface="+mn-cs"/>
              </a:rPr>
              <a:t>Sparende (n=1241), n=146 in Kärnten</a:t>
            </a:r>
            <a:endParaRPr kumimoji="0" lang="de-DE" sz="500" b="0"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graphicFrame>
        <p:nvGraphicFramePr>
          <p:cNvPr id="3" name="Objekt 2">
            <a:extLst>
              <a:ext uri="{FF2B5EF4-FFF2-40B4-BE49-F238E27FC236}">
                <a16:creationId xmlns:a16="http://schemas.microsoft.com/office/drawing/2014/main" id="{E2D57CA0-8962-6D1B-4557-8DB4B91975B9}"/>
              </a:ext>
            </a:extLst>
          </p:cNvPr>
          <p:cNvGraphicFramePr>
            <a:graphicFrameLocks noChangeAspect="1"/>
          </p:cNvGraphicFramePr>
          <p:nvPr>
            <p:extLst>
              <p:ext uri="{D42A27DB-BD31-4B8C-83A1-F6EECF244321}">
                <p14:modId xmlns:p14="http://schemas.microsoft.com/office/powerpoint/2010/main" val="565032111"/>
              </p:ext>
            </p:extLst>
          </p:nvPr>
        </p:nvGraphicFramePr>
        <p:xfrm>
          <a:off x="655638" y="2128838"/>
          <a:ext cx="11471275" cy="4156075"/>
        </p:xfrm>
        <a:graphic>
          <a:graphicData uri="http://schemas.openxmlformats.org/presentationml/2006/ole">
            <mc:AlternateContent xmlns:mc="http://schemas.openxmlformats.org/markup-compatibility/2006">
              <mc:Choice xmlns:v="urn:schemas-microsoft-com:vml" Requires="v">
                <p:oleObj name="Worksheet" r:id="rId3" imgW="12077657" imgH="4371975" progId="Excel.Sheet.12">
                  <p:embed/>
                </p:oleObj>
              </mc:Choice>
              <mc:Fallback>
                <p:oleObj name="Worksheet" r:id="rId3" imgW="12077657" imgH="4371975" progId="Excel.Sheet.12">
                  <p:embed/>
                  <p:pic>
                    <p:nvPicPr>
                      <p:cNvPr id="3" name="Objekt 2">
                        <a:extLst>
                          <a:ext uri="{FF2B5EF4-FFF2-40B4-BE49-F238E27FC236}">
                            <a16:creationId xmlns:a16="http://schemas.microsoft.com/office/drawing/2014/main" id="{E2D57CA0-8962-6D1B-4557-8DB4B91975B9}"/>
                          </a:ext>
                        </a:extLst>
                      </p:cNvPr>
                      <p:cNvPicPr/>
                      <p:nvPr/>
                    </p:nvPicPr>
                    <p:blipFill>
                      <a:blip r:embed="rId4"/>
                      <a:stretch>
                        <a:fillRect/>
                      </a:stretch>
                    </p:blipFill>
                    <p:spPr>
                      <a:xfrm>
                        <a:off x="655638" y="2128838"/>
                        <a:ext cx="11471275" cy="4156075"/>
                      </a:xfrm>
                      <a:prstGeom prst="rect">
                        <a:avLst/>
                      </a:prstGeom>
                    </p:spPr>
                  </p:pic>
                </p:oleObj>
              </mc:Fallback>
            </mc:AlternateContent>
          </a:graphicData>
        </a:graphic>
      </p:graphicFrame>
    </p:spTree>
    <p:extLst>
      <p:ext uri="{BB962C8B-B14F-4D97-AF65-F5344CB8AC3E}">
        <p14:creationId xmlns:p14="http://schemas.microsoft.com/office/powerpoint/2010/main" val="4264821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AE122326-C777-FA93-B489-EDC2835C8C62}"/>
              </a:ext>
            </a:extLst>
          </p:cNvPr>
          <p:cNvGraphicFramePr>
            <a:graphicFrameLocks noChangeAspect="1"/>
          </p:cNvGraphicFramePr>
          <p:nvPr>
            <p:extLst>
              <p:ext uri="{D42A27DB-BD31-4B8C-83A1-F6EECF244321}">
                <p14:modId xmlns:p14="http://schemas.microsoft.com/office/powerpoint/2010/main" val="308028239"/>
              </p:ext>
            </p:extLst>
          </p:nvPr>
        </p:nvGraphicFramePr>
        <p:xfrm>
          <a:off x="371475" y="1909763"/>
          <a:ext cx="11468100" cy="4581525"/>
        </p:xfrm>
        <a:graphic>
          <a:graphicData uri="http://schemas.openxmlformats.org/presentationml/2006/ole">
            <mc:AlternateContent xmlns:mc="http://schemas.openxmlformats.org/markup-compatibility/2006">
              <mc:Choice xmlns:v="urn:schemas-microsoft-com:vml" Requires="v">
                <p:oleObj name="Worksheet" r:id="rId3" imgW="11468057" imgH="4581512" progId="Excel.Sheet.12">
                  <p:embed/>
                </p:oleObj>
              </mc:Choice>
              <mc:Fallback>
                <p:oleObj name="Worksheet" r:id="rId3" imgW="11468057" imgH="4581512" progId="Excel.Sheet.12">
                  <p:embed/>
                  <p:pic>
                    <p:nvPicPr>
                      <p:cNvPr id="3" name="Objekt 2">
                        <a:extLst>
                          <a:ext uri="{FF2B5EF4-FFF2-40B4-BE49-F238E27FC236}">
                            <a16:creationId xmlns:a16="http://schemas.microsoft.com/office/drawing/2014/main" id="{AE122326-C777-FA93-B489-EDC2835C8C62}"/>
                          </a:ext>
                        </a:extLst>
                      </p:cNvPr>
                      <p:cNvPicPr/>
                      <p:nvPr/>
                    </p:nvPicPr>
                    <p:blipFill>
                      <a:blip r:embed="rId4"/>
                      <a:stretch>
                        <a:fillRect/>
                      </a:stretch>
                    </p:blipFill>
                    <p:spPr>
                      <a:xfrm>
                        <a:off x="371475" y="1909763"/>
                        <a:ext cx="11468100" cy="4581525"/>
                      </a:xfrm>
                      <a:prstGeom prst="rect">
                        <a:avLst/>
                      </a:prstGeom>
                    </p:spPr>
                  </p:pic>
                </p:oleObj>
              </mc:Fallback>
            </mc:AlternateContent>
          </a:graphicData>
        </a:graphic>
      </p:graphicFrame>
      <p:sp>
        <p:nvSpPr>
          <p:cNvPr id="13" name="Titel 12">
            <a:extLst>
              <a:ext uri="{FF2B5EF4-FFF2-40B4-BE49-F238E27FC236}">
                <a16:creationId xmlns:a16="http://schemas.microsoft.com/office/drawing/2014/main" id="{4520B3C0-4133-B483-E6F5-F927F366D4B5}"/>
              </a:ext>
            </a:extLst>
          </p:cNvPr>
          <p:cNvSpPr>
            <a:spLocks noGrp="1"/>
          </p:cNvSpPr>
          <p:nvPr>
            <p:ph type="title"/>
          </p:nvPr>
        </p:nvSpPr>
        <p:spPr/>
        <p:txBody>
          <a:bodyPr/>
          <a:lstStyle/>
          <a:p>
            <a:r>
              <a:rPr kumimoji="0" lang="de-DE" sz="1200" b="0" i="0" u="none" strike="noStrike" kern="1200" cap="none" spc="0" normalizeH="0" baseline="0" noProof="0" dirty="0">
                <a:ln>
                  <a:noFill/>
                </a:ln>
                <a:solidFill>
                  <a:srgbClr val="202020"/>
                </a:solidFill>
                <a:effectLst/>
                <a:uLnTx/>
                <a:uFillTx/>
                <a:latin typeface="Inter"/>
                <a:ea typeface="+mj-ea"/>
                <a:cs typeface="+mj-cs"/>
              </a:rPr>
              <a:t>Der durchschnittliche monatliche Sparbetrag der Sparenden in Kärnten liegt </a:t>
            </a:r>
            <a:r>
              <a:rPr lang="de-DE" dirty="0">
                <a:solidFill>
                  <a:srgbClr val="202020"/>
                </a:solidFill>
                <a:latin typeface="Inter"/>
              </a:rPr>
              <a:t>mit 284</a:t>
            </a:r>
            <a:r>
              <a:rPr kumimoji="0" lang="de-DE" sz="1200" b="0" i="0" u="none" strike="noStrike" kern="1200" cap="none" spc="0" normalizeH="0" baseline="0" noProof="0" dirty="0">
                <a:ln>
                  <a:noFill/>
                </a:ln>
                <a:solidFill>
                  <a:srgbClr val="202020"/>
                </a:solidFill>
                <a:effectLst/>
                <a:uLnTx/>
                <a:uFillTx/>
                <a:latin typeface="Inter"/>
                <a:ea typeface="+mj-ea"/>
                <a:cs typeface="+mj-cs"/>
              </a:rPr>
              <a:t>€ unter dem Durchschnitt von Gesamtösterreich</a:t>
            </a:r>
            <a:r>
              <a:rPr lang="de-DE" dirty="0">
                <a:solidFill>
                  <a:srgbClr val="202020"/>
                </a:solidFill>
                <a:latin typeface="Inter"/>
              </a:rPr>
              <a:t> (306</a:t>
            </a:r>
            <a:r>
              <a:rPr kumimoji="0" lang="de-DE" sz="1200" b="0" i="0" u="none" strike="noStrike" kern="1200" cap="none" spc="0" normalizeH="0" baseline="0" noProof="0" dirty="0">
                <a:ln>
                  <a:noFill/>
                </a:ln>
                <a:solidFill>
                  <a:srgbClr val="202020"/>
                </a:solidFill>
                <a:effectLst/>
                <a:uLnTx/>
                <a:uFillTx/>
                <a:latin typeface="Inter"/>
                <a:ea typeface="+mj-ea"/>
                <a:cs typeface="+mj-cs"/>
              </a:rPr>
              <a:t>€).</a:t>
            </a:r>
            <a:endParaRPr lang="de-AT" dirty="0"/>
          </a:p>
        </p:txBody>
      </p:sp>
      <p:sp>
        <p:nvSpPr>
          <p:cNvPr id="14" name="Textplatzhalter 13">
            <a:extLst>
              <a:ext uri="{FF2B5EF4-FFF2-40B4-BE49-F238E27FC236}">
                <a16:creationId xmlns:a16="http://schemas.microsoft.com/office/drawing/2014/main" id="{ED6E80A0-31D5-71AF-DE04-264B1D10C9A7}"/>
              </a:ext>
            </a:extLst>
          </p:cNvPr>
          <p:cNvSpPr>
            <a:spLocks noGrp="1"/>
          </p:cNvSpPr>
          <p:nvPr>
            <p:ph type="body" sz="quarter" idx="15"/>
          </p:nvPr>
        </p:nvSpPr>
        <p:spPr/>
        <p:txBody>
          <a:bodyPr/>
          <a:lstStyle/>
          <a:p>
            <a:r>
              <a:rPr lang="de-AT" dirty="0"/>
              <a:t>Der durchschnittliche monatliche Sparbetrag der Sparenden – Kärnten</a:t>
            </a:r>
          </a:p>
        </p:txBody>
      </p:sp>
      <p:sp>
        <p:nvSpPr>
          <p:cNvPr id="6" name="Textplatzhalter 5">
            <a:extLst>
              <a:ext uri="{FF2B5EF4-FFF2-40B4-BE49-F238E27FC236}">
                <a16:creationId xmlns:a16="http://schemas.microsoft.com/office/drawing/2014/main" id="{362F8ACF-3070-1AB8-D266-A7FB6F57E572}"/>
              </a:ext>
            </a:extLst>
          </p:cNvPr>
          <p:cNvSpPr>
            <a:spLocks noGrp="1"/>
          </p:cNvSpPr>
          <p:nvPr>
            <p:ph type="body" sz="quarter" idx="12"/>
          </p:nvPr>
        </p:nvSpPr>
        <p:spPr>
          <a:xfrm>
            <a:off x="3589200" y="6588000"/>
            <a:ext cx="7164000" cy="180000"/>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AT" sz="500" b="1" i="0" u="none" strike="noStrike" kern="1200" cap="none" spc="0" normalizeH="0" baseline="0" noProof="0" dirty="0">
                <a:ln>
                  <a:noFill/>
                </a:ln>
                <a:solidFill>
                  <a:srgbClr val="235275"/>
                </a:solidFill>
                <a:effectLst/>
                <a:uLnTx/>
                <a:uFillTx/>
                <a:latin typeface="Inter"/>
                <a:ea typeface="+mn-ea"/>
                <a:cs typeface="+mn-cs"/>
              </a:rPr>
              <a:t>Frage 4: </a:t>
            </a:r>
            <a:r>
              <a:rPr kumimoji="0" lang="de-AT" sz="500" b="0" i="0" u="none" strike="noStrike" kern="1200" cap="none" spc="0" normalizeH="0" baseline="0" noProof="0" dirty="0">
                <a:ln>
                  <a:noFill/>
                </a:ln>
                <a:solidFill>
                  <a:srgbClr val="235275"/>
                </a:solidFill>
                <a:effectLst/>
                <a:uLnTx/>
                <a:uFillTx/>
                <a:latin typeface="Inter"/>
                <a:ea typeface="+mn-ea"/>
                <a:cs typeface="+mn-cs"/>
              </a:rPr>
              <a:t>"Und wieviel legen Sie derzeit durchschnittlich pro Monat bei Seite? Wenn Sie nicht monatlich sparen oder investieren,  legen Sie das bitte pro Monat um. Würden Sie sagen, Sie sparen oder investieren derzeit pro Monat -"</a:t>
            </a:r>
          </a:p>
          <a:p>
            <a:endParaRPr lang="de-AT" dirty="0"/>
          </a:p>
        </p:txBody>
      </p:sp>
      <p:grpSp>
        <p:nvGrpSpPr>
          <p:cNvPr id="25" name="Gruppieren 24">
            <a:extLst>
              <a:ext uri="{FF2B5EF4-FFF2-40B4-BE49-F238E27FC236}">
                <a16:creationId xmlns:a16="http://schemas.microsoft.com/office/drawing/2014/main" id="{A4887F53-8011-AC0B-F5D5-28062CBF26FE}"/>
              </a:ext>
            </a:extLst>
          </p:cNvPr>
          <p:cNvGrpSpPr/>
          <p:nvPr/>
        </p:nvGrpSpPr>
        <p:grpSpPr>
          <a:xfrm>
            <a:off x="474300" y="1680176"/>
            <a:ext cx="2664000" cy="581724"/>
            <a:chOff x="474300" y="1680176"/>
            <a:chExt cx="2664000" cy="581724"/>
          </a:xfrm>
        </p:grpSpPr>
        <p:sp>
          <p:nvSpPr>
            <p:cNvPr id="4" name="Abgerundetes Rechteck 141">
              <a:extLst>
                <a:ext uri="{FF2B5EF4-FFF2-40B4-BE49-F238E27FC236}">
                  <a16:creationId xmlns:a16="http://schemas.microsoft.com/office/drawing/2014/main" id="{2B09F968-DBC2-DB5C-95E9-7B289A4C151D}"/>
                </a:ext>
              </a:extLst>
            </p:cNvPr>
            <p:cNvSpPr/>
            <p:nvPr/>
          </p:nvSpPr>
          <p:spPr>
            <a:xfrm>
              <a:off x="474300" y="1885386"/>
              <a:ext cx="2664000" cy="360000"/>
            </a:xfrm>
            <a:prstGeom prst="roundRect">
              <a:avLst>
                <a:gd name="adj" fmla="val 50000"/>
              </a:avLst>
            </a:prstGeom>
            <a:solidFill>
              <a:srgbClr val="E9D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Inter"/>
                <a:ea typeface="+mn-ea"/>
                <a:cs typeface="+mn-cs"/>
              </a:endParaRPr>
            </a:p>
          </p:txBody>
        </p:sp>
        <p:sp>
          <p:nvSpPr>
            <p:cNvPr id="5" name="object 6">
              <a:extLst>
                <a:ext uri="{FF2B5EF4-FFF2-40B4-BE49-F238E27FC236}">
                  <a16:creationId xmlns:a16="http://schemas.microsoft.com/office/drawing/2014/main" id="{9570AAAB-3184-2B99-993B-DB530AAAE44B}"/>
                </a:ext>
              </a:extLst>
            </p:cNvPr>
            <p:cNvSpPr txBox="1"/>
            <p:nvPr/>
          </p:nvSpPr>
          <p:spPr>
            <a:xfrm>
              <a:off x="625351" y="1680176"/>
              <a:ext cx="2372437" cy="151323"/>
            </a:xfrm>
            <a:prstGeom prst="rect">
              <a:avLst/>
            </a:prstGeom>
          </p:spPr>
          <p:txBody>
            <a:bodyPr vert="horz" wrap="square" lIns="0" tIns="12700" rIns="0" bIns="0" rtlCol="0">
              <a:spAutoFit/>
            </a:bodyPr>
            <a:lstStyle/>
            <a:p>
              <a:pPr marL="12700" algn="ctr" rtl="0">
                <a:spcBef>
                  <a:spcPts val="100"/>
                </a:spcBef>
              </a:pPr>
              <a:r>
                <a:rPr lang="de-AT" sz="900" b="1" spc="-10" dirty="0">
                  <a:solidFill>
                    <a:schemeClr val="tx1"/>
                  </a:solidFill>
                  <a:latin typeface="+mj-lt"/>
                  <a:cs typeface="Inter-SemiBold"/>
                </a:rPr>
                <a:t>DER Ø MONATLICHE SPARBETRAG</a:t>
              </a:r>
              <a:endParaRPr kumimoji="0" lang="de-AT" sz="900" b="0" i="0" u="none" strike="noStrike" kern="1200" cap="none" spc="0" normalizeH="0" baseline="0" noProof="0" dirty="0">
                <a:ln>
                  <a:noFill/>
                </a:ln>
                <a:solidFill>
                  <a:schemeClr val="tx1"/>
                </a:solidFill>
                <a:effectLst/>
                <a:uLnTx/>
                <a:uFillTx/>
                <a:latin typeface="+mj-lt"/>
                <a:ea typeface="+mn-ea"/>
                <a:cs typeface="Arial" panose="020B0604020202020204" pitchFamily="34" charset="0"/>
              </a:endParaRPr>
            </a:p>
          </p:txBody>
        </p:sp>
        <p:sp>
          <p:nvSpPr>
            <p:cNvPr id="2" name="Oval 67">
              <a:extLst>
                <a:ext uri="{FF2B5EF4-FFF2-40B4-BE49-F238E27FC236}">
                  <a16:creationId xmlns:a16="http://schemas.microsoft.com/office/drawing/2014/main" id="{B607B5AB-4CDE-7A5A-56FC-623B62B7F95B}"/>
                </a:ext>
              </a:extLst>
            </p:cNvPr>
            <p:cNvSpPr/>
            <p:nvPr/>
          </p:nvSpPr>
          <p:spPr>
            <a:xfrm>
              <a:off x="700717" y="1938975"/>
              <a:ext cx="108000" cy="1080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600" b="1" dirty="0">
                <a:latin typeface="Inter" panose="02000503000000020004" pitchFamily="2" charset="0"/>
                <a:ea typeface="Inter" panose="02000503000000020004" pitchFamily="2" charset="0"/>
              </a:endParaRPr>
            </a:p>
          </p:txBody>
        </p:sp>
        <p:sp>
          <p:nvSpPr>
            <p:cNvPr id="9" name="Oval 67">
              <a:extLst>
                <a:ext uri="{FF2B5EF4-FFF2-40B4-BE49-F238E27FC236}">
                  <a16:creationId xmlns:a16="http://schemas.microsoft.com/office/drawing/2014/main" id="{BBC27A31-92C1-78DD-9ECC-6911044918E9}"/>
                </a:ext>
              </a:extLst>
            </p:cNvPr>
            <p:cNvSpPr/>
            <p:nvPr/>
          </p:nvSpPr>
          <p:spPr>
            <a:xfrm>
              <a:off x="1640542" y="1938975"/>
              <a:ext cx="108000" cy="108000"/>
            </a:xfrm>
            <a:prstGeom prst="ellipse">
              <a:avLst/>
            </a:prstGeom>
            <a:solidFill>
              <a:srgbClr val="B17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600" b="1" dirty="0">
                <a:latin typeface="Inter" panose="02000503000000020004" pitchFamily="2" charset="0"/>
                <a:ea typeface="Inter" panose="02000503000000020004" pitchFamily="2" charset="0"/>
              </a:endParaRPr>
            </a:p>
          </p:txBody>
        </p:sp>
        <p:sp>
          <p:nvSpPr>
            <p:cNvPr id="12" name="Textfeld 11">
              <a:extLst>
                <a:ext uri="{FF2B5EF4-FFF2-40B4-BE49-F238E27FC236}">
                  <a16:creationId xmlns:a16="http://schemas.microsoft.com/office/drawing/2014/main" id="{9326DA7D-7096-56AC-00B8-266876A185A4}"/>
                </a:ext>
              </a:extLst>
            </p:cNvPr>
            <p:cNvSpPr txBox="1"/>
            <p:nvPr/>
          </p:nvSpPr>
          <p:spPr>
            <a:xfrm>
              <a:off x="780142" y="1866975"/>
              <a:ext cx="659155" cy="246478"/>
            </a:xfrm>
            <a:prstGeom prst="rect">
              <a:avLst/>
            </a:prstGeom>
            <a:noFill/>
          </p:spPr>
          <p:txBody>
            <a:bodyPr wrap="none" rtlCol="0">
              <a:spAutoFit/>
            </a:bodyPr>
            <a:lstStyle/>
            <a:p>
              <a:pPr algn="l">
                <a:lnSpc>
                  <a:spcPct val="107000"/>
                </a:lnSpc>
              </a:pPr>
              <a:r>
                <a:rPr lang="de-AT" sz="1000" dirty="0">
                  <a:latin typeface="+mn-lt"/>
                </a:rPr>
                <a:t>Kärnten</a:t>
              </a:r>
            </a:p>
          </p:txBody>
        </p:sp>
        <p:sp>
          <p:nvSpPr>
            <p:cNvPr id="21" name="Textfeld 20">
              <a:extLst>
                <a:ext uri="{FF2B5EF4-FFF2-40B4-BE49-F238E27FC236}">
                  <a16:creationId xmlns:a16="http://schemas.microsoft.com/office/drawing/2014/main" id="{0FC46F7D-25C6-581F-F81D-F2DD15E283FD}"/>
                </a:ext>
              </a:extLst>
            </p:cNvPr>
            <p:cNvSpPr txBox="1"/>
            <p:nvPr/>
          </p:nvSpPr>
          <p:spPr>
            <a:xfrm>
              <a:off x="1729492" y="1866975"/>
              <a:ext cx="1268296" cy="246542"/>
            </a:xfrm>
            <a:prstGeom prst="rect">
              <a:avLst/>
            </a:prstGeom>
            <a:noFill/>
          </p:spPr>
          <p:txBody>
            <a:bodyPr wrap="none" rtlCol="0">
              <a:spAutoFit/>
            </a:bodyPr>
            <a:lstStyle/>
            <a:p>
              <a:pPr algn="l">
                <a:lnSpc>
                  <a:spcPct val="107000"/>
                </a:lnSpc>
              </a:pPr>
              <a:r>
                <a:rPr lang="de-AT" sz="1000" dirty="0">
                  <a:latin typeface="+mn-lt"/>
                </a:rPr>
                <a:t>Gesamtösterreich</a:t>
              </a:r>
            </a:p>
          </p:txBody>
        </p:sp>
        <p:sp>
          <p:nvSpPr>
            <p:cNvPr id="22" name="Textfeld 21">
              <a:extLst>
                <a:ext uri="{FF2B5EF4-FFF2-40B4-BE49-F238E27FC236}">
                  <a16:creationId xmlns:a16="http://schemas.microsoft.com/office/drawing/2014/main" id="{3D13C115-3DCD-2B3A-7772-7ED341836D03}"/>
                </a:ext>
              </a:extLst>
            </p:cNvPr>
            <p:cNvSpPr txBox="1"/>
            <p:nvPr/>
          </p:nvSpPr>
          <p:spPr>
            <a:xfrm>
              <a:off x="725732" y="2027925"/>
              <a:ext cx="648000" cy="233975"/>
            </a:xfrm>
            <a:prstGeom prst="rect">
              <a:avLst/>
            </a:prstGeom>
            <a:noFill/>
          </p:spPr>
          <p:txBody>
            <a:bodyPr wrap="square" rtlCol="0">
              <a:spAutoFit/>
            </a:bodyPr>
            <a:lstStyle/>
            <a:p>
              <a:pPr algn="l">
                <a:lnSpc>
                  <a:spcPct val="107000"/>
                </a:lnSpc>
              </a:pPr>
              <a:r>
                <a:rPr lang="de-AT" sz="900" b="1" dirty="0">
                  <a:latin typeface="+mn-lt"/>
                </a:rPr>
                <a:t>Ø 284 €</a:t>
              </a:r>
            </a:p>
          </p:txBody>
        </p:sp>
        <p:sp>
          <p:nvSpPr>
            <p:cNvPr id="24" name="Textfeld 23">
              <a:extLst>
                <a:ext uri="{FF2B5EF4-FFF2-40B4-BE49-F238E27FC236}">
                  <a16:creationId xmlns:a16="http://schemas.microsoft.com/office/drawing/2014/main" id="{9FDF0021-9DBD-4A6A-5FC9-F17FDE69CC26}"/>
                </a:ext>
              </a:extLst>
            </p:cNvPr>
            <p:cNvSpPr txBox="1"/>
            <p:nvPr/>
          </p:nvSpPr>
          <p:spPr>
            <a:xfrm>
              <a:off x="1807642" y="2027925"/>
              <a:ext cx="1086216" cy="233975"/>
            </a:xfrm>
            <a:prstGeom prst="rect">
              <a:avLst/>
            </a:prstGeom>
            <a:noFill/>
          </p:spPr>
          <p:txBody>
            <a:bodyPr wrap="square" rtlCol="0">
              <a:spAutoFit/>
            </a:bodyPr>
            <a:lstStyle/>
            <a:p>
              <a:pPr algn="ctr">
                <a:lnSpc>
                  <a:spcPct val="107000"/>
                </a:lnSpc>
              </a:pPr>
              <a:r>
                <a:rPr lang="de-AT" sz="900" b="1" dirty="0">
                  <a:latin typeface="+mn-lt"/>
                </a:rPr>
                <a:t>Ø 306 €</a:t>
              </a:r>
            </a:p>
          </p:txBody>
        </p:sp>
      </p:grpSp>
      <p:sp>
        <p:nvSpPr>
          <p:cNvPr id="11" name="Textplatzhalter 4">
            <a:extLst>
              <a:ext uri="{FF2B5EF4-FFF2-40B4-BE49-F238E27FC236}">
                <a16:creationId xmlns:a16="http://schemas.microsoft.com/office/drawing/2014/main" id="{2F612149-5906-95BA-F4BB-1CCCA3F2E21F}"/>
              </a:ext>
            </a:extLst>
          </p:cNvPr>
          <p:cNvSpPr>
            <a:spLocks noGrp="1"/>
          </p:cNvSpPr>
          <p:nvPr>
            <p:ph type="body" sz="quarter" idx="14"/>
          </p:nvPr>
        </p:nvSpPr>
        <p:spPr>
          <a:xfrm>
            <a:off x="349250" y="6588125"/>
            <a:ext cx="2681288" cy="179388"/>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DE" sz="500" b="1" i="0" u="none" strike="noStrike" kern="1200" cap="none" spc="0" normalizeH="0" baseline="0" noProof="0" dirty="0">
                <a:ln>
                  <a:noFill/>
                </a:ln>
                <a:solidFill>
                  <a:srgbClr val="235275"/>
                </a:solidFill>
                <a:effectLst/>
                <a:uLnTx/>
                <a:uFillTx/>
                <a:latin typeface="Inter"/>
                <a:ea typeface="+mn-ea"/>
                <a:cs typeface="+mn-cs"/>
              </a:rPr>
              <a:t>BASIS: </a:t>
            </a:r>
            <a:r>
              <a:rPr kumimoji="0" lang="sv-SE" sz="500" b="0" i="0" u="none" strike="noStrike" kern="1200" cap="none" spc="0" normalizeH="0" baseline="0" noProof="0" dirty="0">
                <a:ln>
                  <a:noFill/>
                </a:ln>
                <a:solidFill>
                  <a:srgbClr val="235275"/>
                </a:solidFill>
                <a:effectLst/>
                <a:uLnTx/>
                <a:uFillTx/>
                <a:latin typeface="Inter"/>
                <a:ea typeface="+mn-ea"/>
                <a:cs typeface="+mn-cs"/>
              </a:rPr>
              <a:t>Sparende (n=1241), n=146 in Kärnten</a:t>
            </a:r>
            <a:endParaRPr kumimoji="0" lang="de-AT" sz="500" b="1" i="0" u="none" strike="noStrike" kern="1200" cap="none" spc="0" normalizeH="0" baseline="0" noProof="0" dirty="0">
              <a:ln>
                <a:noFill/>
              </a:ln>
              <a:solidFill>
                <a:srgbClr val="235275"/>
              </a:solidFill>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1224666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2A2A3"/>
        </a:solidFill>
        <a:effectLst/>
      </p:bgPr>
    </p:bg>
    <p:spTree>
      <p:nvGrpSpPr>
        <p:cNvPr id="1" name=""/>
        <p:cNvGrpSpPr/>
        <p:nvPr/>
      </p:nvGrpSpPr>
      <p:grpSpPr>
        <a:xfrm>
          <a:off x="0" y="0"/>
          <a:ext cx="0" cy="0"/>
          <a:chOff x="0" y="0"/>
          <a:chExt cx="0" cy="0"/>
        </a:xfrm>
      </p:grpSpPr>
      <p:grpSp>
        <p:nvGrpSpPr>
          <p:cNvPr id="15" name="Gruppieren 14">
            <a:extLst>
              <a:ext uri="{FF2B5EF4-FFF2-40B4-BE49-F238E27FC236}">
                <a16:creationId xmlns:a16="http://schemas.microsoft.com/office/drawing/2014/main" id="{1718D795-2B79-17D7-BFB4-C57B78F9ADF3}"/>
              </a:ext>
            </a:extLst>
          </p:cNvPr>
          <p:cNvGrpSpPr/>
          <p:nvPr/>
        </p:nvGrpSpPr>
        <p:grpSpPr>
          <a:xfrm>
            <a:off x="266672" y="1432424"/>
            <a:ext cx="3447588" cy="506049"/>
            <a:chOff x="266672" y="1480049"/>
            <a:chExt cx="3447588" cy="506049"/>
          </a:xfrm>
        </p:grpSpPr>
        <p:grpSp>
          <p:nvGrpSpPr>
            <p:cNvPr id="33" name="Gruppieren 32">
              <a:extLst>
                <a:ext uri="{FF2B5EF4-FFF2-40B4-BE49-F238E27FC236}">
                  <a16:creationId xmlns:a16="http://schemas.microsoft.com/office/drawing/2014/main" id="{A15E9C2B-3C48-BAA2-7D74-194073D2B33F}"/>
                </a:ext>
              </a:extLst>
            </p:cNvPr>
            <p:cNvGrpSpPr/>
            <p:nvPr/>
          </p:nvGrpSpPr>
          <p:grpSpPr>
            <a:xfrm>
              <a:off x="266672" y="1733435"/>
              <a:ext cx="3447588" cy="252663"/>
              <a:chOff x="61097" y="1550395"/>
              <a:chExt cx="3447588" cy="252663"/>
            </a:xfrm>
          </p:grpSpPr>
          <p:sp>
            <p:nvSpPr>
              <p:cNvPr id="34" name="Abgerundetes Rechteck 141">
                <a:extLst>
                  <a:ext uri="{FF2B5EF4-FFF2-40B4-BE49-F238E27FC236}">
                    <a16:creationId xmlns:a16="http://schemas.microsoft.com/office/drawing/2014/main" id="{9B5B6E24-5349-27BB-87C2-5976B9164A66}"/>
                  </a:ext>
                </a:extLst>
              </p:cNvPr>
              <p:cNvSpPr/>
              <p:nvPr/>
            </p:nvSpPr>
            <p:spPr>
              <a:xfrm>
                <a:off x="123742" y="1550395"/>
                <a:ext cx="3322298" cy="252663"/>
              </a:xfrm>
              <a:prstGeom prst="roundRect">
                <a:avLst>
                  <a:gd name="adj" fmla="val 50000"/>
                </a:avLst>
              </a:prstGeom>
              <a:solidFill>
                <a:srgbClr val="FF61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chemeClr val="bg1"/>
                  </a:solidFill>
                  <a:effectLst/>
                  <a:uLnTx/>
                  <a:uFillTx/>
                  <a:latin typeface="Inter"/>
                  <a:ea typeface="+mn-ea"/>
                  <a:cs typeface="+mn-cs"/>
                </a:endParaRPr>
              </a:p>
            </p:txBody>
          </p:sp>
          <p:sp>
            <p:nvSpPr>
              <p:cNvPr id="35" name="object 6">
                <a:extLst>
                  <a:ext uri="{FF2B5EF4-FFF2-40B4-BE49-F238E27FC236}">
                    <a16:creationId xmlns:a16="http://schemas.microsoft.com/office/drawing/2014/main" id="{2E1B1A10-8246-82CB-CF81-2D730A12D22D}"/>
                  </a:ext>
                </a:extLst>
              </p:cNvPr>
              <p:cNvSpPr txBox="1"/>
              <p:nvPr/>
            </p:nvSpPr>
            <p:spPr>
              <a:xfrm>
                <a:off x="61097" y="1608758"/>
                <a:ext cx="3447588" cy="135935"/>
              </a:xfrm>
              <a:prstGeom prst="rect">
                <a:avLst/>
              </a:prstGeom>
            </p:spPr>
            <p:txBody>
              <a:bodyPr vert="horz" wrap="square" lIns="0" tIns="12700" rIns="0" bIns="0" rtlCol="0">
                <a:spAutoFit/>
              </a:bodyPr>
              <a:lstStyle/>
              <a:p>
                <a:pPr marL="12700" algn="ctr" rtl="0">
                  <a:spcBef>
                    <a:spcPts val="100"/>
                  </a:spcBef>
                </a:pPr>
                <a:r>
                  <a:rPr lang="de-AT" sz="800" b="1" spc="-10" dirty="0">
                    <a:solidFill>
                      <a:schemeClr val="bg1"/>
                    </a:solidFill>
                    <a:latin typeface="+mn-lt"/>
                    <a:cs typeface="Inter-SemiBold"/>
                  </a:rPr>
                  <a:t>SEHR ZUFRIEDEN/ ZIEMLICH ZUFRIEDEN</a:t>
                </a:r>
                <a:endParaRPr kumimoji="0" lang="de-AT" sz="800" b="0" i="0" u="none" strike="noStrike" kern="1200" cap="none" spc="0" normalizeH="0" baseline="0" noProof="0" dirty="0">
                  <a:ln>
                    <a:noFill/>
                  </a:ln>
                  <a:solidFill>
                    <a:schemeClr val="bg1"/>
                  </a:solidFill>
                  <a:effectLst/>
                  <a:uLnTx/>
                  <a:uFillTx/>
                  <a:latin typeface="+mn-lt"/>
                  <a:ea typeface="+mn-ea"/>
                  <a:cs typeface="Arial" panose="020B0604020202020204" pitchFamily="34" charset="0"/>
                </a:endParaRPr>
              </a:p>
            </p:txBody>
          </p:sp>
        </p:grpSp>
        <p:sp>
          <p:nvSpPr>
            <p:cNvPr id="11" name="Textfeld 10">
              <a:extLst>
                <a:ext uri="{FF2B5EF4-FFF2-40B4-BE49-F238E27FC236}">
                  <a16:creationId xmlns:a16="http://schemas.microsoft.com/office/drawing/2014/main" id="{2E80AF7F-01DE-D323-0026-BEC234AC3B1A}"/>
                </a:ext>
              </a:extLst>
            </p:cNvPr>
            <p:cNvSpPr txBox="1"/>
            <p:nvPr/>
          </p:nvSpPr>
          <p:spPr>
            <a:xfrm>
              <a:off x="368213" y="1480049"/>
              <a:ext cx="3283402" cy="230832"/>
            </a:xfrm>
            <a:prstGeom prst="rect">
              <a:avLst/>
            </a:prstGeom>
            <a:noFill/>
          </p:spPr>
          <p:txBody>
            <a:bodyPr wrap="square">
              <a:spAutoFit/>
            </a:bodyPr>
            <a:lstStyle/>
            <a:p>
              <a:pPr algn="ctr"/>
              <a:r>
                <a:rPr lang="de-DE" sz="900" dirty="0">
                  <a:solidFill>
                    <a:schemeClr val="bg1"/>
                  </a:solidFill>
                  <a:latin typeface="+mj-lt"/>
                </a:rPr>
                <a:t>Zufriedenheit mit dem Sparbetrag -</a:t>
              </a:r>
              <a:endParaRPr lang="de-AT" sz="900" dirty="0">
                <a:solidFill>
                  <a:schemeClr val="bg1"/>
                </a:solidFill>
                <a:latin typeface="+mj-lt"/>
              </a:endParaRPr>
            </a:p>
          </p:txBody>
        </p:sp>
      </p:grpSp>
      <p:sp>
        <p:nvSpPr>
          <p:cNvPr id="12" name="Titel 1">
            <a:extLst>
              <a:ext uri="{FF2B5EF4-FFF2-40B4-BE49-F238E27FC236}">
                <a16:creationId xmlns:a16="http://schemas.microsoft.com/office/drawing/2014/main" id="{D02CF6C0-8DDE-0721-7EB7-73CBC3127182}"/>
              </a:ext>
            </a:extLst>
          </p:cNvPr>
          <p:cNvSpPr>
            <a:spLocks noGrp="1"/>
          </p:cNvSpPr>
          <p:nvPr>
            <p:ph type="title"/>
          </p:nvPr>
        </p:nvSpPr>
        <p:spPr>
          <a:noFill/>
        </p:spPr>
        <p:txBody>
          <a:bodyPr lIns="36000" rIns="36000"/>
          <a:lstStyle/>
          <a:p>
            <a:r>
              <a:rPr kumimoji="0" lang="de-DE" sz="1200" b="0" i="0" u="none" strike="noStrike" kern="1200" cap="none" spc="0" normalizeH="0" baseline="0" noProof="0" dirty="0">
                <a:ln>
                  <a:noFill/>
                </a:ln>
                <a:solidFill>
                  <a:srgbClr val="FFFFFF"/>
                </a:solidFill>
                <a:effectLst/>
                <a:uLnTx/>
                <a:uFillTx/>
                <a:latin typeface="Inter"/>
                <a:ea typeface="+mj-ea"/>
                <a:cs typeface="+mj-cs"/>
              </a:rPr>
              <a:t>Die Zufriedenheit mit dem Sparbetrag unter den </a:t>
            </a:r>
            <a:r>
              <a:rPr kumimoji="0" lang="de-DE" sz="1200" b="0" i="0" u="none" strike="noStrike" kern="1200" cap="none" spc="0" normalizeH="0" baseline="0" noProof="0" dirty="0" err="1">
                <a:ln>
                  <a:noFill/>
                </a:ln>
                <a:solidFill>
                  <a:srgbClr val="FFFFFF"/>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FFFFFF"/>
                </a:solidFill>
                <a:effectLst/>
                <a:uLnTx/>
                <a:uFillTx/>
                <a:latin typeface="Inter"/>
                <a:ea typeface="+mj-ea"/>
                <a:cs typeface="+mj-cs"/>
              </a:rPr>
              <a:t> ist, </a:t>
            </a:r>
            <a:r>
              <a:rPr lang="de-DE" dirty="0">
                <a:solidFill>
                  <a:srgbClr val="FFFFFF"/>
                </a:solidFill>
              </a:rPr>
              <a:t>wie auch in Gesamtösterreich, </a:t>
            </a:r>
            <a:r>
              <a:rPr kumimoji="0" lang="de-DE" sz="1200" b="0" i="0" u="none" strike="noStrike" kern="1200" cap="none" spc="0" normalizeH="0" baseline="0" noProof="0" dirty="0">
                <a:ln>
                  <a:noFill/>
                </a:ln>
                <a:solidFill>
                  <a:srgbClr val="FFFFFF"/>
                </a:solidFill>
                <a:effectLst/>
                <a:uLnTx/>
                <a:uFillTx/>
                <a:latin typeface="Inter"/>
                <a:ea typeface="+mj-ea"/>
                <a:cs typeface="+mj-cs"/>
              </a:rPr>
              <a:t>zum Vorjahr gesunken (-5ppt)</a:t>
            </a:r>
            <a:r>
              <a:rPr lang="de-DE" dirty="0">
                <a:solidFill>
                  <a:srgbClr val="FFFFFF"/>
                </a:solidFill>
              </a:rPr>
              <a:t>. </a:t>
            </a:r>
            <a:r>
              <a:rPr kumimoji="0" lang="de-DE" sz="1200" b="0" i="0" u="none" strike="noStrike" kern="1200" cap="none" spc="0" normalizeH="0" baseline="0" noProof="0" dirty="0">
                <a:ln>
                  <a:noFill/>
                </a:ln>
                <a:solidFill>
                  <a:srgbClr val="FFFFFF"/>
                </a:solidFill>
                <a:effectLst/>
                <a:uLnTx/>
                <a:uFillTx/>
                <a:latin typeface="Inter"/>
                <a:ea typeface="+mj-ea"/>
                <a:cs typeface="+mj-cs"/>
              </a:rPr>
              <a:t>Insgesamt sind in Kärnten nur </a:t>
            </a:r>
            <a:r>
              <a:rPr lang="de-DE" dirty="0">
                <a:solidFill>
                  <a:srgbClr val="FFFFFF"/>
                </a:solidFill>
                <a:latin typeface="Inter"/>
              </a:rPr>
              <a:t>31</a:t>
            </a:r>
            <a:r>
              <a:rPr kumimoji="0" lang="de-DE" sz="1200" b="0" i="0" u="none" strike="noStrike" kern="1200" cap="none" spc="0" normalizeH="0" baseline="0" noProof="0" dirty="0">
                <a:ln>
                  <a:noFill/>
                </a:ln>
                <a:solidFill>
                  <a:srgbClr val="FFFFFF"/>
                </a:solidFill>
                <a:effectLst/>
                <a:uLnTx/>
                <a:uFillTx/>
                <a:latin typeface="Inter"/>
                <a:ea typeface="+mj-ea"/>
                <a:cs typeface="+mj-cs"/>
              </a:rPr>
              <a:t>% der Sparenden „sehr “ bzw. „ziemlich zufrieden“, in Gesamtösterreich 34%.</a:t>
            </a:r>
            <a:endParaRPr lang="de-AT" sz="1200" b="0" dirty="0"/>
          </a:p>
        </p:txBody>
      </p:sp>
      <p:sp>
        <p:nvSpPr>
          <p:cNvPr id="5" name="Textplatzhalter 4">
            <a:extLst>
              <a:ext uri="{FF2B5EF4-FFF2-40B4-BE49-F238E27FC236}">
                <a16:creationId xmlns:a16="http://schemas.microsoft.com/office/drawing/2014/main" id="{7C013406-92A8-1517-3690-EF6B87ED1B76}"/>
              </a:ext>
            </a:extLst>
          </p:cNvPr>
          <p:cNvSpPr>
            <a:spLocks noGrp="1"/>
          </p:cNvSpPr>
          <p:nvPr>
            <p:ph type="body" sz="quarter" idx="15"/>
          </p:nvPr>
        </p:nvSpPr>
        <p:spPr/>
        <p:txBody>
          <a:bodyPr/>
          <a:lstStyle/>
          <a:p>
            <a:r>
              <a:rPr lang="de-AT" b="1" dirty="0">
                <a:latin typeface="+mn-lt"/>
              </a:rPr>
              <a:t>Die Zufriedenheit der Sparenden mit dem Sparbetrag – Trend Kärnten</a:t>
            </a:r>
          </a:p>
        </p:txBody>
      </p:sp>
      <p:sp>
        <p:nvSpPr>
          <p:cNvPr id="3" name="Textplatzhalter 2">
            <a:extLst>
              <a:ext uri="{FF2B5EF4-FFF2-40B4-BE49-F238E27FC236}">
                <a16:creationId xmlns:a16="http://schemas.microsoft.com/office/drawing/2014/main" id="{C0E99AAF-3072-615E-D2B5-6AA83DE9BF50}"/>
              </a:ext>
            </a:extLst>
          </p:cNvPr>
          <p:cNvSpPr>
            <a:spLocks noGrp="1"/>
          </p:cNvSpPr>
          <p:nvPr>
            <p:ph type="body" sz="quarter" idx="12"/>
          </p:nvPr>
        </p:nvSpPr>
        <p:spPr/>
        <p:txBody>
          <a:bodyPr/>
          <a:lstStyle/>
          <a:p>
            <a:r>
              <a:rPr lang="de-AT" dirty="0"/>
              <a:t>Frage 5: </a:t>
            </a:r>
            <a:r>
              <a:rPr lang="de-AT" b="0" dirty="0"/>
              <a:t>"Sind Sie mit der Summe, die Sie derzeit sparen können, zufrieden oder eher weniger zufrieden? Würden Sie sagen -“</a:t>
            </a:r>
          </a:p>
          <a:p>
            <a:endParaRPr lang="de-AT" dirty="0"/>
          </a:p>
        </p:txBody>
      </p:sp>
      <p:sp>
        <p:nvSpPr>
          <p:cNvPr id="8" name="Textplatzhalter 4">
            <a:extLst>
              <a:ext uri="{FF2B5EF4-FFF2-40B4-BE49-F238E27FC236}">
                <a16:creationId xmlns:a16="http://schemas.microsoft.com/office/drawing/2014/main" id="{8E0AD403-543B-FF69-57ED-7A4A5291476E}"/>
              </a:ext>
            </a:extLst>
          </p:cNvPr>
          <p:cNvSpPr>
            <a:spLocks noGrp="1"/>
          </p:cNvSpPr>
          <p:nvPr>
            <p:ph type="body" sz="quarter" idx="14"/>
          </p:nvPr>
        </p:nvSpPr>
        <p:spPr>
          <a:xfrm>
            <a:off x="349250" y="6587513"/>
            <a:ext cx="2681288" cy="180000"/>
          </a:xfrm>
        </p:spPr>
        <p:txBody>
          <a:bodyPr/>
          <a:lstStyle/>
          <a:p>
            <a:pPr lvl="0">
              <a:defRPr/>
            </a:pPr>
            <a:r>
              <a:rPr lang="de-DE" dirty="0"/>
              <a:t>BASIS</a:t>
            </a:r>
            <a:r>
              <a:rPr lang="de-DE" b="0" dirty="0"/>
              <a:t>: </a:t>
            </a:r>
            <a:r>
              <a:rPr lang="sv-SE" b="0" dirty="0"/>
              <a:t>Sparende (n=1241), n=146 in Kärnten</a:t>
            </a:r>
            <a:endParaRPr lang="de-AT" b="0" dirty="0"/>
          </a:p>
        </p:txBody>
      </p:sp>
      <p:graphicFrame>
        <p:nvGraphicFramePr>
          <p:cNvPr id="2" name="Objekt 1">
            <a:extLst>
              <a:ext uri="{FF2B5EF4-FFF2-40B4-BE49-F238E27FC236}">
                <a16:creationId xmlns:a16="http://schemas.microsoft.com/office/drawing/2014/main" id="{011C8AC1-5F7C-0C5D-4091-BFFBDE2F61A5}"/>
              </a:ext>
            </a:extLst>
          </p:cNvPr>
          <p:cNvGraphicFramePr>
            <a:graphicFrameLocks noChangeAspect="1"/>
          </p:cNvGraphicFramePr>
          <p:nvPr>
            <p:extLst>
              <p:ext uri="{D42A27DB-BD31-4B8C-83A1-F6EECF244321}">
                <p14:modId xmlns:p14="http://schemas.microsoft.com/office/powerpoint/2010/main" val="3482039312"/>
              </p:ext>
            </p:extLst>
          </p:nvPr>
        </p:nvGraphicFramePr>
        <p:xfrm>
          <a:off x="412750" y="2139950"/>
          <a:ext cx="11880850" cy="4305300"/>
        </p:xfrm>
        <a:graphic>
          <a:graphicData uri="http://schemas.openxmlformats.org/presentationml/2006/ole">
            <mc:AlternateContent xmlns:mc="http://schemas.openxmlformats.org/markup-compatibility/2006">
              <mc:Choice xmlns:v="urn:schemas-microsoft-com:vml" Requires="v">
                <p:oleObj name="Worksheet" r:id="rId3" imgW="12077657" imgH="4371975" progId="Excel.Sheet.12">
                  <p:embed/>
                </p:oleObj>
              </mc:Choice>
              <mc:Fallback>
                <p:oleObj name="Worksheet" r:id="rId3" imgW="12077657" imgH="4371975" progId="Excel.Sheet.12">
                  <p:embed/>
                  <p:pic>
                    <p:nvPicPr>
                      <p:cNvPr id="2" name="Objekt 1">
                        <a:extLst>
                          <a:ext uri="{FF2B5EF4-FFF2-40B4-BE49-F238E27FC236}">
                            <a16:creationId xmlns:a16="http://schemas.microsoft.com/office/drawing/2014/main" id="{011C8AC1-5F7C-0C5D-4091-BFFBDE2F61A5}"/>
                          </a:ext>
                        </a:extLst>
                      </p:cNvPr>
                      <p:cNvPicPr/>
                      <p:nvPr/>
                    </p:nvPicPr>
                    <p:blipFill>
                      <a:blip r:embed="rId4"/>
                      <a:stretch>
                        <a:fillRect/>
                      </a:stretch>
                    </p:blipFill>
                    <p:spPr>
                      <a:xfrm>
                        <a:off x="412750" y="2139950"/>
                        <a:ext cx="11880850" cy="4305300"/>
                      </a:xfrm>
                      <a:prstGeom prst="rect">
                        <a:avLst/>
                      </a:prstGeom>
                    </p:spPr>
                  </p:pic>
                </p:oleObj>
              </mc:Fallback>
            </mc:AlternateContent>
          </a:graphicData>
        </a:graphic>
      </p:graphicFrame>
    </p:spTree>
    <p:extLst>
      <p:ext uri="{BB962C8B-B14F-4D97-AF65-F5344CB8AC3E}">
        <p14:creationId xmlns:p14="http://schemas.microsoft.com/office/powerpoint/2010/main" val="86655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AB120591-4060-6952-105C-49C87EA4304B}"/>
              </a:ext>
            </a:extLst>
          </p:cNvPr>
          <p:cNvGraphicFramePr>
            <a:graphicFrameLocks noChangeAspect="1"/>
          </p:cNvGraphicFramePr>
          <p:nvPr>
            <p:extLst>
              <p:ext uri="{D42A27DB-BD31-4B8C-83A1-F6EECF244321}">
                <p14:modId xmlns:p14="http://schemas.microsoft.com/office/powerpoint/2010/main" val="2620879765"/>
              </p:ext>
            </p:extLst>
          </p:nvPr>
        </p:nvGraphicFramePr>
        <p:xfrm>
          <a:off x="131763" y="1331912"/>
          <a:ext cx="11601450" cy="4781550"/>
        </p:xfrm>
        <a:graphic>
          <a:graphicData uri="http://schemas.openxmlformats.org/presentationml/2006/ole">
            <mc:AlternateContent xmlns:mc="http://schemas.openxmlformats.org/markup-compatibility/2006">
              <mc:Choice xmlns:v="urn:schemas-microsoft-com:vml" Requires="v">
                <p:oleObj name="Worksheet" r:id="rId3" imgW="11601342" imgH="4781384" progId="Excel.Sheet.12">
                  <p:embed/>
                </p:oleObj>
              </mc:Choice>
              <mc:Fallback>
                <p:oleObj name="Worksheet" r:id="rId3" imgW="11601342" imgH="4781384" progId="Excel.Sheet.12">
                  <p:embed/>
                  <p:pic>
                    <p:nvPicPr>
                      <p:cNvPr id="4" name="Objekt 3">
                        <a:extLst>
                          <a:ext uri="{FF2B5EF4-FFF2-40B4-BE49-F238E27FC236}">
                            <a16:creationId xmlns:a16="http://schemas.microsoft.com/office/drawing/2014/main" id="{AB120591-4060-6952-105C-49C87EA4304B}"/>
                          </a:ext>
                        </a:extLst>
                      </p:cNvPr>
                      <p:cNvPicPr/>
                      <p:nvPr/>
                    </p:nvPicPr>
                    <p:blipFill>
                      <a:blip r:embed="rId4"/>
                      <a:stretch>
                        <a:fillRect/>
                      </a:stretch>
                    </p:blipFill>
                    <p:spPr>
                      <a:xfrm>
                        <a:off x="131763" y="1331912"/>
                        <a:ext cx="11601450" cy="4781550"/>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37AD36D-9FD8-8EA9-2FB3-DE6A650287F3}"/>
              </a:ext>
            </a:extLst>
          </p:cNvPr>
          <p:cNvSpPr>
            <a:spLocks noGrp="1"/>
          </p:cNvSpPr>
          <p:nvPr>
            <p:ph type="title"/>
          </p:nvPr>
        </p:nvSpPr>
        <p:spPr>
          <a:noFill/>
        </p:spPr>
        <p:txBody>
          <a:bodyPr/>
          <a:lstStyle/>
          <a:p>
            <a:r>
              <a:rPr kumimoji="0" lang="de-DE" sz="1200" b="0" i="0" u="none" strike="noStrike" kern="1200" cap="none" spc="0" normalizeH="0" baseline="0" noProof="0" dirty="0">
                <a:ln>
                  <a:noFill/>
                </a:ln>
                <a:solidFill>
                  <a:srgbClr val="202020"/>
                </a:solidFill>
                <a:effectLst/>
                <a:uLnTx/>
                <a:uFillTx/>
                <a:latin typeface="Inter"/>
                <a:ea typeface="+mj-ea"/>
                <a:cs typeface="+mj-cs"/>
              </a:rPr>
              <a:t>Etwas weniger als ein Drittel der Sparenden in Kärnten ist mit ihrem derzeitigen Sparbetrag „sehr zufrieden“ (</a:t>
            </a:r>
            <a:r>
              <a:rPr lang="de-DE" dirty="0">
                <a:solidFill>
                  <a:srgbClr val="202020"/>
                </a:solidFill>
                <a:latin typeface="Inter"/>
              </a:rPr>
              <a:t>9</a:t>
            </a:r>
            <a:r>
              <a:rPr kumimoji="0" lang="de-DE" sz="1200" b="0" i="0" u="none" strike="noStrike" kern="1200" cap="none" spc="0" normalizeH="0" baseline="0" noProof="0" dirty="0">
                <a:ln>
                  <a:noFill/>
                </a:ln>
                <a:solidFill>
                  <a:srgbClr val="202020"/>
                </a:solidFill>
                <a:effectLst/>
                <a:uLnTx/>
                <a:uFillTx/>
                <a:latin typeface="Inter"/>
                <a:ea typeface="+mj-ea"/>
                <a:cs typeface="+mj-cs"/>
              </a:rPr>
              <a:t>%) bzw. „ziemlich zufrieden“ (</a:t>
            </a:r>
            <a:r>
              <a:rPr lang="de-DE" dirty="0">
                <a:solidFill>
                  <a:srgbClr val="202020"/>
                </a:solidFill>
                <a:latin typeface="Inter"/>
              </a:rPr>
              <a:t>22</a:t>
            </a:r>
            <a:r>
              <a:rPr kumimoji="0" lang="de-DE" sz="1200" b="0" i="0" u="none" strike="noStrike" kern="1200" cap="none" spc="0" normalizeH="0" baseline="0" noProof="0" dirty="0">
                <a:ln>
                  <a:noFill/>
                </a:ln>
                <a:solidFill>
                  <a:srgbClr val="202020"/>
                </a:solidFill>
                <a:effectLst/>
                <a:uLnTx/>
                <a:uFillTx/>
                <a:latin typeface="Inter"/>
                <a:ea typeface="+mj-ea"/>
                <a:cs typeface="+mj-cs"/>
              </a:rPr>
              <a:t>%).</a:t>
            </a:r>
            <a:br>
              <a:rPr lang="de-AT" dirty="0"/>
            </a:br>
            <a:endParaRPr lang="de-AT" dirty="0"/>
          </a:p>
        </p:txBody>
      </p:sp>
      <p:sp>
        <p:nvSpPr>
          <p:cNvPr id="7" name="Textplatzhalter 6">
            <a:extLst>
              <a:ext uri="{FF2B5EF4-FFF2-40B4-BE49-F238E27FC236}">
                <a16:creationId xmlns:a16="http://schemas.microsoft.com/office/drawing/2014/main" id="{041566D9-5094-E411-B5D1-EEC79D020713}"/>
              </a:ext>
            </a:extLst>
          </p:cNvPr>
          <p:cNvSpPr>
            <a:spLocks noGrp="1"/>
          </p:cNvSpPr>
          <p:nvPr>
            <p:ph type="body" sz="quarter" idx="15"/>
          </p:nvPr>
        </p:nvSpPr>
        <p:spPr/>
        <p:txBody>
          <a:bodyPr/>
          <a:lstStyle/>
          <a:p>
            <a:r>
              <a:rPr lang="de-AT" dirty="0"/>
              <a:t>Die Zufriedenheit der Sparenden mit dem Sparbetrag – Kärnten</a:t>
            </a:r>
          </a:p>
        </p:txBody>
      </p:sp>
      <p:sp>
        <p:nvSpPr>
          <p:cNvPr id="8" name="Textplatzhalter 7">
            <a:extLst>
              <a:ext uri="{FF2B5EF4-FFF2-40B4-BE49-F238E27FC236}">
                <a16:creationId xmlns:a16="http://schemas.microsoft.com/office/drawing/2014/main" id="{5CC4D49A-EAFA-B1D5-421B-EDD18F5AF3CC}"/>
              </a:ext>
            </a:extLst>
          </p:cNvPr>
          <p:cNvSpPr>
            <a:spLocks noGrp="1"/>
          </p:cNvSpPr>
          <p:nvPr>
            <p:ph type="body" sz="quarter" idx="12"/>
          </p:nvPr>
        </p:nvSpPr>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AT" sz="500" b="1" i="0" u="none" strike="noStrike" kern="1200" cap="none" spc="0" normalizeH="0" baseline="0" noProof="0" dirty="0">
                <a:ln>
                  <a:noFill/>
                </a:ln>
                <a:effectLst/>
                <a:uLnTx/>
                <a:uFillTx/>
                <a:latin typeface="Inter"/>
                <a:ea typeface="+mn-ea"/>
                <a:cs typeface="+mn-cs"/>
              </a:rPr>
              <a:t>Frage 5: </a:t>
            </a:r>
            <a:r>
              <a:rPr kumimoji="0" lang="de-AT" sz="500" b="0" i="0" u="none" strike="noStrike" kern="1200" cap="none" spc="0" normalizeH="0" baseline="0" noProof="0" dirty="0">
                <a:ln>
                  <a:noFill/>
                </a:ln>
                <a:effectLst/>
                <a:uLnTx/>
                <a:uFillTx/>
                <a:latin typeface="Inter"/>
                <a:ea typeface="+mn-ea"/>
                <a:cs typeface="+mn-cs"/>
              </a:rPr>
              <a:t>"Sind Sie mit der Summe, die Sie derzeit sparen können, zufrieden oder eher weniger zufrieden? Würden Sie sagen -“</a:t>
            </a:r>
          </a:p>
          <a:p>
            <a:endParaRPr lang="de-AT" dirty="0"/>
          </a:p>
        </p:txBody>
      </p:sp>
      <p:sp>
        <p:nvSpPr>
          <p:cNvPr id="9" name="Textplatzhalter 4">
            <a:extLst>
              <a:ext uri="{FF2B5EF4-FFF2-40B4-BE49-F238E27FC236}">
                <a16:creationId xmlns:a16="http://schemas.microsoft.com/office/drawing/2014/main" id="{D6099E75-C7AC-F59D-6029-963EAC0BAD5B}"/>
              </a:ext>
            </a:extLst>
          </p:cNvPr>
          <p:cNvSpPr>
            <a:spLocks noGrp="1"/>
          </p:cNvSpPr>
          <p:nvPr>
            <p:ph type="body" sz="quarter" idx="14"/>
          </p:nvPr>
        </p:nvSpPr>
        <p:spPr>
          <a:xfrm>
            <a:off x="349250" y="6588125"/>
            <a:ext cx="2681288" cy="179388"/>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DE" sz="500" b="1" i="0" u="none" strike="noStrike" kern="1200" cap="none" spc="0" normalizeH="0" baseline="0" noProof="0" dirty="0">
                <a:ln>
                  <a:noFill/>
                </a:ln>
                <a:solidFill>
                  <a:srgbClr val="235275"/>
                </a:solidFill>
                <a:effectLst/>
                <a:uLnTx/>
                <a:uFillTx/>
                <a:latin typeface="Inter"/>
                <a:ea typeface="+mn-ea"/>
                <a:cs typeface="+mn-cs"/>
              </a:rPr>
              <a:t>BASIS: </a:t>
            </a:r>
            <a:r>
              <a:rPr kumimoji="0" lang="sv-SE" sz="500" b="0" i="0" u="none" strike="noStrike" kern="1200" cap="none" spc="0" normalizeH="0" baseline="0" noProof="0" dirty="0">
                <a:ln>
                  <a:noFill/>
                </a:ln>
                <a:solidFill>
                  <a:srgbClr val="235275"/>
                </a:solidFill>
                <a:effectLst/>
                <a:uLnTx/>
                <a:uFillTx/>
                <a:latin typeface="Inter"/>
                <a:ea typeface="+mn-ea"/>
                <a:cs typeface="+mn-cs"/>
              </a:rPr>
              <a:t>Sparende (n=1241), n=146 in Kärnten</a:t>
            </a:r>
            <a:endParaRPr kumimoji="0" lang="de-AT" sz="500" b="1" i="0" u="none" strike="noStrike" kern="1200" cap="none" spc="0" normalizeH="0" baseline="0" noProof="0" dirty="0">
              <a:ln>
                <a:noFill/>
              </a:ln>
              <a:solidFill>
                <a:srgbClr val="235275"/>
              </a:solidFill>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18214285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9B382-8300-1702-7015-90342514278B}"/>
            </a:ext>
          </a:extLst>
        </p:cNvPr>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646C8C50-412C-0014-342A-6C94AF02E1E6}"/>
              </a:ext>
            </a:extLst>
          </p:cNvPr>
          <p:cNvGraphicFramePr>
            <a:graphicFrameLocks noChangeAspect="1"/>
          </p:cNvGraphicFramePr>
          <p:nvPr>
            <p:extLst>
              <p:ext uri="{D42A27DB-BD31-4B8C-83A1-F6EECF244321}">
                <p14:modId xmlns:p14="http://schemas.microsoft.com/office/powerpoint/2010/main" val="1436158287"/>
              </p:ext>
            </p:extLst>
          </p:nvPr>
        </p:nvGraphicFramePr>
        <p:xfrm>
          <a:off x="571500" y="1770063"/>
          <a:ext cx="11049000" cy="4191000"/>
        </p:xfrm>
        <a:graphic>
          <a:graphicData uri="http://schemas.openxmlformats.org/presentationml/2006/ole">
            <mc:AlternateContent xmlns:mc="http://schemas.openxmlformats.org/markup-compatibility/2006">
              <mc:Choice xmlns:v="urn:schemas-microsoft-com:vml" Requires="v">
                <p:oleObj name="Worksheet" r:id="rId3" imgW="11048914" imgH="4191089" progId="Excel.Sheet.12">
                  <p:embed/>
                </p:oleObj>
              </mc:Choice>
              <mc:Fallback>
                <p:oleObj name="Worksheet" r:id="rId3" imgW="11048914" imgH="4191089" progId="Excel.Sheet.12">
                  <p:embed/>
                  <p:pic>
                    <p:nvPicPr>
                      <p:cNvPr id="4" name="Objekt 3">
                        <a:extLst>
                          <a:ext uri="{FF2B5EF4-FFF2-40B4-BE49-F238E27FC236}">
                            <a16:creationId xmlns:a16="http://schemas.microsoft.com/office/drawing/2014/main" id="{646C8C50-412C-0014-342A-6C94AF02E1E6}"/>
                          </a:ext>
                        </a:extLst>
                      </p:cNvPr>
                      <p:cNvPicPr/>
                      <p:nvPr/>
                    </p:nvPicPr>
                    <p:blipFill>
                      <a:blip r:embed="rId4"/>
                      <a:stretch>
                        <a:fillRect/>
                      </a:stretch>
                    </p:blipFill>
                    <p:spPr>
                      <a:xfrm>
                        <a:off x="571500" y="1770063"/>
                        <a:ext cx="11049000" cy="4191000"/>
                      </a:xfrm>
                      <a:prstGeom prst="rect">
                        <a:avLst/>
                      </a:prstGeom>
                    </p:spPr>
                  </p:pic>
                </p:oleObj>
              </mc:Fallback>
            </mc:AlternateContent>
          </a:graphicData>
        </a:graphic>
      </p:graphicFrame>
      <p:sp>
        <p:nvSpPr>
          <p:cNvPr id="8" name="Textplatzhalter 7">
            <a:extLst>
              <a:ext uri="{FF2B5EF4-FFF2-40B4-BE49-F238E27FC236}">
                <a16:creationId xmlns:a16="http://schemas.microsoft.com/office/drawing/2014/main" id="{333F681B-74A1-9589-7BE3-04F2A55209F9}"/>
              </a:ext>
            </a:extLst>
          </p:cNvPr>
          <p:cNvSpPr>
            <a:spLocks noGrp="1"/>
          </p:cNvSpPr>
          <p:nvPr>
            <p:ph type="body" sz="quarter" idx="15"/>
          </p:nvPr>
        </p:nvSpPr>
        <p:spPr/>
        <p:txBody>
          <a:bodyPr/>
          <a:lstStyle/>
          <a:p>
            <a:br>
              <a:rPr lang="de-AT" dirty="0"/>
            </a:br>
            <a:r>
              <a:rPr lang="de-AT" dirty="0"/>
              <a:t>Für wen die Sparenden vorsorgen – Kärnten</a:t>
            </a:r>
          </a:p>
        </p:txBody>
      </p:sp>
      <p:sp>
        <p:nvSpPr>
          <p:cNvPr id="2" name="Titel 1">
            <a:extLst>
              <a:ext uri="{FF2B5EF4-FFF2-40B4-BE49-F238E27FC236}">
                <a16:creationId xmlns:a16="http://schemas.microsoft.com/office/drawing/2014/main" id="{A2D32BA7-E51F-2423-C140-CDA695AD1AC6}"/>
              </a:ext>
            </a:extLst>
          </p:cNvPr>
          <p:cNvSpPr>
            <a:spLocks noGrp="1"/>
          </p:cNvSpPr>
          <p:nvPr>
            <p:ph type="title"/>
          </p:nvPr>
        </p:nvSpPr>
        <p:spPr>
          <a:noFill/>
        </p:spPr>
        <p:txBody>
          <a:bodyPr/>
          <a:lstStyle/>
          <a:p>
            <a:r>
              <a:rPr lang="de-AT" dirty="0"/>
              <a:t>93% der sparenden </a:t>
            </a:r>
            <a:r>
              <a:rPr lang="de-AT" dirty="0" err="1"/>
              <a:t>Kärntner:innen</a:t>
            </a:r>
            <a:r>
              <a:rPr lang="de-AT" dirty="0"/>
              <a:t> legen Geld für sich selbst zur Seite. Mit deutlichem Abstand folgt das Sparen für die eigenen Kinder (44%). 29% sparen für </a:t>
            </a:r>
            <a:r>
              <a:rPr lang="de-AT" dirty="0" err="1"/>
              <a:t>ihre:n</a:t>
            </a:r>
            <a:r>
              <a:rPr lang="de-AT" dirty="0"/>
              <a:t> </a:t>
            </a:r>
            <a:r>
              <a:rPr lang="de-AT" dirty="0" err="1"/>
              <a:t>Partner:in</a:t>
            </a:r>
            <a:r>
              <a:rPr lang="de-AT" dirty="0"/>
              <a:t>, während 23% Geld für Enkel, Paten oder andere nahestehende Kinder zur Seite legen. 11% der sparenden </a:t>
            </a:r>
            <a:r>
              <a:rPr lang="de-AT" dirty="0" err="1"/>
              <a:t>Kärntner:innen</a:t>
            </a:r>
            <a:r>
              <a:rPr lang="de-AT" dirty="0"/>
              <a:t> legen Geld für ihre Eltern zur Seite.</a:t>
            </a:r>
          </a:p>
        </p:txBody>
      </p:sp>
      <p:sp>
        <p:nvSpPr>
          <p:cNvPr id="3" name="Textplatzhalter 2">
            <a:extLst>
              <a:ext uri="{FF2B5EF4-FFF2-40B4-BE49-F238E27FC236}">
                <a16:creationId xmlns:a16="http://schemas.microsoft.com/office/drawing/2014/main" id="{6A7D9C6B-7382-FC81-A8D4-BF718E0D8039}"/>
              </a:ext>
            </a:extLst>
          </p:cNvPr>
          <p:cNvSpPr>
            <a:spLocks noGrp="1"/>
          </p:cNvSpPr>
          <p:nvPr>
            <p:ph type="body" sz="quarter" idx="12"/>
          </p:nvPr>
        </p:nvSpPr>
        <p:spPr/>
        <p:txBody>
          <a:bodyPr/>
          <a:lstStyle/>
          <a:p>
            <a:pPr lvl="0">
              <a:defRPr/>
            </a:pPr>
            <a:r>
              <a:rPr lang="de-AT" dirty="0"/>
              <a:t>Frage 8: </a:t>
            </a:r>
            <a:r>
              <a:rPr lang="de-AT" b="0" dirty="0"/>
              <a:t>"</a:t>
            </a:r>
            <a:r>
              <a:rPr lang="de-DE" b="0" dirty="0"/>
              <a:t>Für wen legen Sie persönlich Geld zur Seite, sparen oder sorgen finanziell vor?</a:t>
            </a:r>
            <a:r>
              <a:rPr lang="de-AT" b="0" dirty="0"/>
              <a:t>"</a:t>
            </a:r>
          </a:p>
          <a:p>
            <a:endParaRPr lang="de-AT" dirty="0"/>
          </a:p>
        </p:txBody>
      </p:sp>
      <p:sp>
        <p:nvSpPr>
          <p:cNvPr id="7" name="Textplatzhalter 4">
            <a:extLst>
              <a:ext uri="{FF2B5EF4-FFF2-40B4-BE49-F238E27FC236}">
                <a16:creationId xmlns:a16="http://schemas.microsoft.com/office/drawing/2014/main" id="{194D2E92-7F27-C8D3-7F9B-A61514BDE037}"/>
              </a:ext>
            </a:extLst>
          </p:cNvPr>
          <p:cNvSpPr>
            <a:spLocks noGrp="1"/>
          </p:cNvSpPr>
          <p:nvPr>
            <p:ph type="body" sz="quarter" idx="14"/>
          </p:nvPr>
        </p:nvSpPr>
        <p:spPr>
          <a:xfrm>
            <a:off x="349250" y="6588125"/>
            <a:ext cx="2681288" cy="179388"/>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DE" sz="500" b="1" i="0" u="none" strike="noStrike" kern="1200" cap="none" spc="0" normalizeH="0" baseline="0" noProof="0" dirty="0">
                <a:ln>
                  <a:noFill/>
                </a:ln>
                <a:solidFill>
                  <a:srgbClr val="235275"/>
                </a:solidFill>
                <a:effectLst/>
                <a:uLnTx/>
                <a:uFillTx/>
                <a:latin typeface="Inter"/>
                <a:ea typeface="+mn-ea"/>
                <a:cs typeface="+mn-cs"/>
              </a:rPr>
              <a:t>BASIS: </a:t>
            </a:r>
            <a:r>
              <a:rPr kumimoji="0" lang="sv-SE" sz="500" b="0" i="0" u="none" strike="noStrike" kern="1200" cap="none" spc="0" normalizeH="0" baseline="0" noProof="0" dirty="0">
                <a:ln>
                  <a:noFill/>
                </a:ln>
                <a:solidFill>
                  <a:srgbClr val="235275"/>
                </a:solidFill>
                <a:effectLst/>
                <a:uLnTx/>
                <a:uFillTx/>
                <a:latin typeface="Inter"/>
                <a:ea typeface="+mn-ea"/>
                <a:cs typeface="+mn-cs"/>
              </a:rPr>
              <a:t>Sparende (n=1241), n=146 in Kärnten</a:t>
            </a:r>
            <a:endParaRPr kumimoji="0" lang="de-AT" sz="500" b="1" i="0" u="none" strike="noStrike" kern="1200" cap="none" spc="0" normalizeH="0" baseline="0" noProof="0" dirty="0">
              <a:ln>
                <a:noFill/>
              </a:ln>
              <a:solidFill>
                <a:srgbClr val="235275"/>
              </a:solidFill>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43700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44398-0393-48FA-C5DD-ABE76F8D35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B3A0E2-4D9B-9F9A-8946-598A50F59ECD}"/>
              </a:ext>
            </a:extLst>
          </p:cNvPr>
          <p:cNvSpPr>
            <a:spLocks noGrp="1"/>
          </p:cNvSpPr>
          <p:nvPr>
            <p:ph type="title"/>
          </p:nvPr>
        </p:nvSpPr>
        <p:spPr>
          <a:noFill/>
        </p:spPr>
        <p:txBody>
          <a:bodyPr/>
          <a:lstStyle/>
          <a:p>
            <a:pPr marL="12700" marR="5080">
              <a:lnSpc>
                <a:spcPct val="125000"/>
              </a:lnSpc>
              <a:spcBef>
                <a:spcPts val="100"/>
              </a:spcBef>
            </a:pPr>
            <a:r>
              <a:rPr lang="de-DE" dirty="0">
                <a:latin typeface="Inter" panose="02000503000000020004" pitchFamily="2" charset="0"/>
                <a:ea typeface="Inter" panose="02000503000000020004" pitchFamily="2" charset="0"/>
                <a:cs typeface="Inter" panose="02000503000000020004" pitchFamily="2" charset="0"/>
              </a:rPr>
              <a:t>Im Durchschnitt werden 38% der monatlichen Sparsumme für kurzfristige, 33% für mittelfristige und 29% für langfristige Ziele ausgegeben.</a:t>
            </a:r>
          </a:p>
        </p:txBody>
      </p:sp>
      <p:sp>
        <p:nvSpPr>
          <p:cNvPr id="9" name="Textplatzhalter 8">
            <a:extLst>
              <a:ext uri="{FF2B5EF4-FFF2-40B4-BE49-F238E27FC236}">
                <a16:creationId xmlns:a16="http://schemas.microsoft.com/office/drawing/2014/main" id="{14A0278E-C28E-2276-5BAE-153E0B5921F5}"/>
              </a:ext>
            </a:extLst>
          </p:cNvPr>
          <p:cNvSpPr>
            <a:spLocks noGrp="1"/>
          </p:cNvSpPr>
          <p:nvPr>
            <p:ph type="body" sz="quarter" idx="15"/>
          </p:nvPr>
        </p:nvSpPr>
        <p:spPr>
          <a:xfrm>
            <a:off x="329317" y="33900"/>
            <a:ext cx="11662657" cy="756000"/>
          </a:xfrm>
        </p:spPr>
        <p:txBody>
          <a:bodyPr/>
          <a:lstStyle/>
          <a:p>
            <a:pPr marL="12700" lvl="0">
              <a:lnSpc>
                <a:spcPct val="100000"/>
              </a:lnSpc>
              <a:spcBef>
                <a:spcPts val="100"/>
              </a:spcBef>
              <a:spcAft>
                <a:spcPts val="0"/>
              </a:spcAft>
              <a:defRPr/>
            </a:pPr>
            <a:r>
              <a:rPr lang="de-AT" spc="-10" dirty="0">
                <a:solidFill>
                  <a:srgbClr val="202020"/>
                </a:solidFill>
              </a:rPr>
              <a:t>Selbsteinschätzung zu kurz-, mittel- und langfristigem Sparen – Kärnten </a:t>
            </a:r>
          </a:p>
        </p:txBody>
      </p:sp>
      <p:sp>
        <p:nvSpPr>
          <p:cNvPr id="7" name="Textplatzhalter 6">
            <a:extLst>
              <a:ext uri="{FF2B5EF4-FFF2-40B4-BE49-F238E27FC236}">
                <a16:creationId xmlns:a16="http://schemas.microsoft.com/office/drawing/2014/main" id="{198A8AA2-BBE9-1E82-491A-9AB2332DEBD7}"/>
              </a:ext>
            </a:extLst>
          </p:cNvPr>
          <p:cNvSpPr>
            <a:spLocks noGrp="1"/>
          </p:cNvSpPr>
          <p:nvPr>
            <p:ph type="body" sz="quarter" idx="12"/>
          </p:nvPr>
        </p:nvSpPr>
        <p:spPr/>
        <p:txBody>
          <a:bodyPr/>
          <a:lstStyle/>
          <a:p>
            <a:pPr lvl="0">
              <a:defRPr/>
            </a:pPr>
            <a:r>
              <a:rPr lang="de-AT" dirty="0"/>
              <a:t>Frage 6: </a:t>
            </a:r>
            <a:r>
              <a:rPr lang="de-AT" b="0" dirty="0"/>
              <a:t>"</a:t>
            </a:r>
            <a:r>
              <a:rPr lang="de-DE" b="0" dirty="0"/>
              <a:t>Was würden Sie schätzen, wie viel Prozent Ihrer monatlichen Sparsumme entfällt auf kurzfristiges Sparen/immer zur Verfügung stehenden Reserve und wieviel davon legen Sie mittel-/langfristig zur Seite?“</a:t>
            </a:r>
            <a:endParaRPr lang="de-AT" dirty="0"/>
          </a:p>
        </p:txBody>
      </p:sp>
      <p:graphicFrame>
        <p:nvGraphicFramePr>
          <p:cNvPr id="3" name="Objekt 2">
            <a:extLst>
              <a:ext uri="{FF2B5EF4-FFF2-40B4-BE49-F238E27FC236}">
                <a16:creationId xmlns:a16="http://schemas.microsoft.com/office/drawing/2014/main" id="{8B2AD002-E9F8-1811-3002-2C75B397463A}"/>
              </a:ext>
            </a:extLst>
          </p:cNvPr>
          <p:cNvGraphicFramePr>
            <a:graphicFrameLocks noChangeAspect="1"/>
          </p:cNvGraphicFramePr>
          <p:nvPr>
            <p:extLst>
              <p:ext uri="{D42A27DB-BD31-4B8C-83A1-F6EECF244321}">
                <p14:modId xmlns:p14="http://schemas.microsoft.com/office/powerpoint/2010/main" val="4235106547"/>
              </p:ext>
            </p:extLst>
          </p:nvPr>
        </p:nvGraphicFramePr>
        <p:xfrm>
          <a:off x="-1209813" y="1431372"/>
          <a:ext cx="9598025" cy="4972050"/>
        </p:xfrm>
        <a:graphic>
          <a:graphicData uri="http://schemas.openxmlformats.org/presentationml/2006/ole">
            <mc:AlternateContent xmlns:mc="http://schemas.openxmlformats.org/markup-compatibility/2006">
              <mc:Choice xmlns:v="urn:schemas-microsoft-com:vml" Requires="v">
                <p:oleObj name="Worksheet" r:id="rId3" imgW="8810614" imgH="4562526" progId="Excel.Sheet.12">
                  <p:embed/>
                </p:oleObj>
              </mc:Choice>
              <mc:Fallback>
                <p:oleObj name="Worksheet" r:id="rId3" imgW="8810614" imgH="4562526" progId="Excel.Sheet.12">
                  <p:embed/>
                  <p:pic>
                    <p:nvPicPr>
                      <p:cNvPr id="3" name="Objekt 2">
                        <a:extLst>
                          <a:ext uri="{FF2B5EF4-FFF2-40B4-BE49-F238E27FC236}">
                            <a16:creationId xmlns:a16="http://schemas.microsoft.com/office/drawing/2014/main" id="{8B2AD002-E9F8-1811-3002-2C75B397463A}"/>
                          </a:ext>
                        </a:extLst>
                      </p:cNvPr>
                      <p:cNvPicPr/>
                      <p:nvPr/>
                    </p:nvPicPr>
                    <p:blipFill>
                      <a:blip r:embed="rId4"/>
                      <a:stretch>
                        <a:fillRect/>
                      </a:stretch>
                    </p:blipFill>
                    <p:spPr>
                      <a:xfrm>
                        <a:off x="-1209813" y="1431372"/>
                        <a:ext cx="9598025" cy="4972050"/>
                      </a:xfrm>
                      <a:prstGeom prst="rect">
                        <a:avLst/>
                      </a:prstGeom>
                    </p:spPr>
                  </p:pic>
                </p:oleObj>
              </mc:Fallback>
            </mc:AlternateContent>
          </a:graphicData>
        </a:graphic>
      </p:graphicFrame>
      <p:sp>
        <p:nvSpPr>
          <p:cNvPr id="10" name="Textplatzhalter 4">
            <a:extLst>
              <a:ext uri="{FF2B5EF4-FFF2-40B4-BE49-F238E27FC236}">
                <a16:creationId xmlns:a16="http://schemas.microsoft.com/office/drawing/2014/main" id="{5C967218-51A6-6B89-2C81-E3DB682041FC}"/>
              </a:ext>
            </a:extLst>
          </p:cNvPr>
          <p:cNvSpPr>
            <a:spLocks noGrp="1"/>
          </p:cNvSpPr>
          <p:nvPr>
            <p:ph type="body" sz="quarter" idx="14"/>
          </p:nvPr>
        </p:nvSpPr>
        <p:spPr>
          <a:xfrm>
            <a:off x="349250" y="6588125"/>
            <a:ext cx="2681288" cy="179388"/>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DE" sz="500" b="1" i="0" u="none" strike="noStrike" kern="1200" cap="none" spc="0" normalizeH="0" baseline="0" noProof="0" dirty="0">
                <a:ln>
                  <a:noFill/>
                </a:ln>
                <a:solidFill>
                  <a:srgbClr val="235275"/>
                </a:solidFill>
                <a:effectLst/>
                <a:uLnTx/>
                <a:uFillTx/>
                <a:latin typeface="Inter"/>
                <a:ea typeface="+mn-ea"/>
                <a:cs typeface="+mn-cs"/>
              </a:rPr>
              <a:t>BASIS: </a:t>
            </a:r>
            <a:r>
              <a:rPr kumimoji="0" lang="de-DE" sz="500" b="0" i="0" u="none" strike="noStrike" kern="1200" cap="none" spc="0" normalizeH="0" baseline="0" noProof="0" dirty="0">
                <a:ln>
                  <a:noFill/>
                </a:ln>
                <a:solidFill>
                  <a:srgbClr val="235275"/>
                </a:solidFill>
                <a:effectLst/>
                <a:uLnTx/>
                <a:uFillTx/>
                <a:latin typeface="Inter"/>
                <a:ea typeface="+mn-ea"/>
                <a:cs typeface="+mn-cs"/>
              </a:rPr>
              <a:t>Sparende mit </a:t>
            </a:r>
            <a:r>
              <a:rPr kumimoji="0" lang="de-DE" sz="500" b="0" i="0" u="none" strike="noStrike" kern="1200" cap="none" spc="0" normalizeH="0" baseline="0" noProof="0" dirty="0" err="1">
                <a:ln>
                  <a:noFill/>
                </a:ln>
                <a:solidFill>
                  <a:srgbClr val="235275"/>
                </a:solidFill>
                <a:effectLst/>
                <a:uLnTx/>
                <a:uFillTx/>
                <a:latin typeface="Inter"/>
                <a:ea typeface="+mn-ea"/>
                <a:cs typeface="+mn-cs"/>
              </a:rPr>
              <a:t>monatl</a:t>
            </a:r>
            <a:r>
              <a:rPr kumimoji="0" lang="de-DE" sz="500" b="0" i="0" u="none" strike="noStrike" kern="1200" cap="none" spc="0" normalizeH="0" baseline="0" noProof="0" dirty="0">
                <a:ln>
                  <a:noFill/>
                </a:ln>
                <a:solidFill>
                  <a:srgbClr val="235275"/>
                </a:solidFill>
                <a:effectLst/>
                <a:uLnTx/>
                <a:uFillTx/>
                <a:latin typeface="Inter"/>
                <a:ea typeface="+mn-ea"/>
                <a:cs typeface="+mn-cs"/>
              </a:rPr>
              <a:t>. Sparsumme &gt; 0 (n=1138), n=</a:t>
            </a:r>
            <a:r>
              <a:rPr lang="de-DE" b="0" dirty="0">
                <a:latin typeface="Inter"/>
              </a:rPr>
              <a:t>137</a:t>
            </a:r>
            <a:r>
              <a:rPr kumimoji="0" lang="de-DE" sz="500" b="0" i="0" u="none" strike="noStrike" kern="1200" cap="none" spc="0" normalizeH="0" baseline="0" noProof="0" dirty="0">
                <a:ln>
                  <a:noFill/>
                </a:ln>
                <a:solidFill>
                  <a:srgbClr val="235275"/>
                </a:solidFill>
                <a:effectLst/>
                <a:uLnTx/>
                <a:uFillTx/>
                <a:latin typeface="Inter"/>
                <a:ea typeface="+mn-ea"/>
                <a:cs typeface="+mn-cs"/>
              </a:rPr>
              <a:t> in Kärnten</a:t>
            </a:r>
            <a:endParaRPr kumimoji="0" lang="de-AT" sz="500" b="1" i="0" u="none" strike="noStrike" kern="1200" cap="none" spc="0" normalizeH="0" baseline="0" noProof="0" dirty="0">
              <a:ln>
                <a:noFill/>
              </a:ln>
              <a:solidFill>
                <a:srgbClr val="235275"/>
              </a:solidFill>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grpSp>
        <p:nvGrpSpPr>
          <p:cNvPr id="4" name="Gruppieren 3">
            <a:extLst>
              <a:ext uri="{FF2B5EF4-FFF2-40B4-BE49-F238E27FC236}">
                <a16:creationId xmlns:a16="http://schemas.microsoft.com/office/drawing/2014/main" id="{BBA4BC36-8955-F8D2-3C59-EA8E922D80C7}"/>
              </a:ext>
            </a:extLst>
          </p:cNvPr>
          <p:cNvGrpSpPr/>
          <p:nvPr/>
        </p:nvGrpSpPr>
        <p:grpSpPr>
          <a:xfrm>
            <a:off x="6350000" y="1279783"/>
            <a:ext cx="5191161" cy="755650"/>
            <a:chOff x="881573" y="1634182"/>
            <a:chExt cx="4354161" cy="575332"/>
          </a:xfrm>
        </p:grpSpPr>
        <p:sp>
          <p:nvSpPr>
            <p:cNvPr id="5" name="Textfeld 4">
              <a:extLst>
                <a:ext uri="{FF2B5EF4-FFF2-40B4-BE49-F238E27FC236}">
                  <a16:creationId xmlns:a16="http://schemas.microsoft.com/office/drawing/2014/main" id="{303984A1-6AF5-63F1-4C06-B994A2A0FDEB}"/>
                </a:ext>
              </a:extLst>
            </p:cNvPr>
            <p:cNvSpPr txBox="1"/>
            <p:nvPr/>
          </p:nvSpPr>
          <p:spPr>
            <a:xfrm>
              <a:off x="1375217" y="1634182"/>
              <a:ext cx="3608588" cy="230832"/>
            </a:xfrm>
            <a:prstGeom prst="rect">
              <a:avLst/>
            </a:prstGeom>
            <a:noFill/>
          </p:spPr>
          <p:txBody>
            <a:bodyPr wrap="square">
              <a:spAutoFit/>
            </a:bodyPr>
            <a:lstStyle/>
            <a:p>
              <a:pPr algn="ctr"/>
              <a:r>
                <a:rPr lang="de-DE" sz="900" dirty="0">
                  <a:latin typeface="+mj-lt"/>
                </a:rPr>
                <a:t>Selbsteinschätzung kurz- mittel- und langfristiges Sparen -</a:t>
              </a:r>
              <a:endParaRPr lang="de-AT" sz="900" dirty="0">
                <a:latin typeface="+mj-lt"/>
              </a:endParaRPr>
            </a:p>
          </p:txBody>
        </p:sp>
        <p:sp>
          <p:nvSpPr>
            <p:cNvPr id="6" name="Abgerundetes Rechteck 33">
              <a:extLst>
                <a:ext uri="{FF2B5EF4-FFF2-40B4-BE49-F238E27FC236}">
                  <a16:creationId xmlns:a16="http://schemas.microsoft.com/office/drawing/2014/main" id="{3D71B895-70BA-06AF-731D-25880E1A42E1}"/>
                </a:ext>
              </a:extLst>
            </p:cNvPr>
            <p:cNvSpPr/>
            <p:nvPr/>
          </p:nvSpPr>
          <p:spPr>
            <a:xfrm>
              <a:off x="881573" y="1957514"/>
              <a:ext cx="1309537" cy="252000"/>
            </a:xfrm>
            <a:prstGeom prst="roundRect">
              <a:avLst>
                <a:gd name="adj" fmla="val 50000"/>
              </a:avLst>
            </a:prstGeom>
            <a:solidFill>
              <a:srgbClr val="036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latin typeface="+mj-lt"/>
                </a:rPr>
                <a:t>Kurzfristige Ziele</a:t>
              </a:r>
            </a:p>
          </p:txBody>
        </p:sp>
        <p:sp>
          <p:nvSpPr>
            <p:cNvPr id="8" name="Abgerundetes Rechteck 33">
              <a:extLst>
                <a:ext uri="{FF2B5EF4-FFF2-40B4-BE49-F238E27FC236}">
                  <a16:creationId xmlns:a16="http://schemas.microsoft.com/office/drawing/2014/main" id="{E0FBAE72-ED4F-526E-D233-330BBBD8A41D}"/>
                </a:ext>
              </a:extLst>
            </p:cNvPr>
            <p:cNvSpPr/>
            <p:nvPr/>
          </p:nvSpPr>
          <p:spPr>
            <a:xfrm>
              <a:off x="2403885" y="1955116"/>
              <a:ext cx="1309537" cy="252000"/>
            </a:xfrm>
            <a:prstGeom prst="roundRect">
              <a:avLst>
                <a:gd name="adj" fmla="val 50000"/>
              </a:avLst>
            </a:prstGeom>
            <a:solidFill>
              <a:srgbClr val="5EB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solidFill>
                    <a:schemeClr val="lt1"/>
                  </a:solidFill>
                  <a:latin typeface="+mn-lt"/>
                  <a:ea typeface="+mn-ea"/>
                  <a:cs typeface="+mn-cs"/>
                </a:rPr>
                <a:t>Mittelfristige Ziele</a:t>
              </a:r>
            </a:p>
          </p:txBody>
        </p:sp>
        <p:sp>
          <p:nvSpPr>
            <p:cNvPr id="11" name="Abgerundetes Rechteck 33">
              <a:extLst>
                <a:ext uri="{FF2B5EF4-FFF2-40B4-BE49-F238E27FC236}">
                  <a16:creationId xmlns:a16="http://schemas.microsoft.com/office/drawing/2014/main" id="{DAD12E2E-4A3E-9B77-436D-8CF672FA54D8}"/>
                </a:ext>
              </a:extLst>
            </p:cNvPr>
            <p:cNvSpPr/>
            <p:nvPr/>
          </p:nvSpPr>
          <p:spPr>
            <a:xfrm>
              <a:off x="3926197" y="1957514"/>
              <a:ext cx="1309537" cy="252000"/>
            </a:xfrm>
            <a:prstGeom prst="roundRect">
              <a:avLst>
                <a:gd name="adj" fmla="val 50000"/>
              </a:avLst>
            </a:prstGeom>
            <a:solidFill>
              <a:srgbClr val="023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b="1" dirty="0">
                  <a:solidFill>
                    <a:schemeClr val="lt1"/>
                  </a:solidFill>
                  <a:latin typeface="+mn-lt"/>
                  <a:ea typeface="+mn-ea"/>
                  <a:cs typeface="+mn-cs"/>
                </a:rPr>
                <a:t>Langfristige Ziele</a:t>
              </a:r>
            </a:p>
          </p:txBody>
        </p:sp>
      </p:grpSp>
      <p:pic>
        <p:nvPicPr>
          <p:cNvPr id="14" name="Grafik 13">
            <a:extLst>
              <a:ext uri="{FF2B5EF4-FFF2-40B4-BE49-F238E27FC236}">
                <a16:creationId xmlns:a16="http://schemas.microsoft.com/office/drawing/2014/main" id="{06C70D46-EC2D-9E04-4DAB-2FDA2995FFBC}"/>
              </a:ext>
            </a:extLst>
          </p:cNvPr>
          <p:cNvPicPr>
            <a:picLocks noChangeAspect="1"/>
          </p:cNvPicPr>
          <p:nvPr/>
        </p:nvPicPr>
        <p:blipFill>
          <a:blip r:embed="rId5">
            <a:extLst>
              <a:ext uri="{28A0092B-C50C-407E-A947-70E740481C1C}">
                <a14:useLocalDpi xmlns:a14="http://schemas.microsoft.com/office/drawing/2010/main" val="0"/>
              </a:ext>
            </a:extLst>
          </a:blip>
          <a:srcRect l="43881" t="29768" r="17265" b="11242"/>
          <a:stretch>
            <a:fillRect/>
          </a:stretch>
        </p:blipFill>
        <p:spPr>
          <a:xfrm>
            <a:off x="7551527" y="2524124"/>
            <a:ext cx="4735723" cy="4045451"/>
          </a:xfrm>
          <a:prstGeom prst="rect">
            <a:avLst/>
          </a:prstGeom>
        </p:spPr>
      </p:pic>
    </p:spTree>
    <p:extLst>
      <p:ext uri="{BB962C8B-B14F-4D97-AF65-F5344CB8AC3E}">
        <p14:creationId xmlns:p14="http://schemas.microsoft.com/office/powerpoint/2010/main" val="1302945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3AFEF-487A-ADCE-59AE-0791C6A4DBF0}"/>
            </a:ext>
          </a:extLst>
        </p:cNvPr>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93C9C56B-E01A-0DC6-9A9A-6D117448A43B}"/>
              </a:ext>
            </a:extLst>
          </p:cNvPr>
          <p:cNvGraphicFramePr>
            <a:graphicFrameLocks noChangeAspect="1"/>
          </p:cNvGraphicFramePr>
          <p:nvPr>
            <p:extLst>
              <p:ext uri="{D42A27DB-BD31-4B8C-83A1-F6EECF244321}">
                <p14:modId xmlns:p14="http://schemas.microsoft.com/office/powerpoint/2010/main" val="3449877076"/>
              </p:ext>
            </p:extLst>
          </p:nvPr>
        </p:nvGraphicFramePr>
        <p:xfrm>
          <a:off x="155575" y="1527175"/>
          <a:ext cx="11191875" cy="4810125"/>
        </p:xfrm>
        <a:graphic>
          <a:graphicData uri="http://schemas.openxmlformats.org/presentationml/2006/ole">
            <mc:AlternateContent xmlns:mc="http://schemas.openxmlformats.org/markup-compatibility/2006">
              <mc:Choice xmlns:v="urn:schemas-microsoft-com:vml" Requires="v">
                <p:oleObj name="Worksheet" r:id="rId3" imgW="11191843" imgH="4810036" progId="Excel.Sheet.12">
                  <p:embed/>
                </p:oleObj>
              </mc:Choice>
              <mc:Fallback>
                <p:oleObj name="Worksheet" r:id="rId3" imgW="11191843" imgH="4810036" progId="Excel.Sheet.12">
                  <p:embed/>
                  <p:pic>
                    <p:nvPicPr>
                      <p:cNvPr id="3" name="Objekt 2">
                        <a:extLst>
                          <a:ext uri="{FF2B5EF4-FFF2-40B4-BE49-F238E27FC236}">
                            <a16:creationId xmlns:a16="http://schemas.microsoft.com/office/drawing/2014/main" id="{93C9C56B-E01A-0DC6-9A9A-6D117448A43B}"/>
                          </a:ext>
                        </a:extLst>
                      </p:cNvPr>
                      <p:cNvPicPr/>
                      <p:nvPr/>
                    </p:nvPicPr>
                    <p:blipFill>
                      <a:blip r:embed="rId4"/>
                      <a:stretch>
                        <a:fillRect/>
                      </a:stretch>
                    </p:blipFill>
                    <p:spPr>
                      <a:xfrm>
                        <a:off x="155575" y="1527175"/>
                        <a:ext cx="11191875" cy="4810125"/>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FDD044D6-CD47-A01F-73FE-D0106FB63CFB}"/>
              </a:ext>
            </a:extLst>
          </p:cNvPr>
          <p:cNvSpPr>
            <a:spLocks noGrp="1"/>
          </p:cNvSpPr>
          <p:nvPr>
            <p:ph type="title"/>
          </p:nvPr>
        </p:nvSpPr>
        <p:spPr>
          <a:noFill/>
        </p:spPr>
        <p:txBody>
          <a:bodyPr/>
          <a:lstStyle/>
          <a:p>
            <a:r>
              <a:rPr lang="de-DE" dirty="0"/>
              <a:t>94% der sparenden </a:t>
            </a:r>
            <a:r>
              <a:rPr lang="de-DE" dirty="0" err="1"/>
              <a:t>Kärntner:innen</a:t>
            </a:r>
            <a:r>
              <a:rPr lang="de-DE" dirty="0"/>
              <a:t> geben unter anderem an, dass sie das Geld als Notgroschen bzw. für Notfälle sparen. 71% legen das Geld zur finanziellen Absicherung und Vorsorge bei Seite und 68% für ihre finanzielle Unabhängigkeit. Spätere Konsumwünsche wie z.B.: Urlaube sind für weitere 68% der </a:t>
            </a:r>
            <a:r>
              <a:rPr lang="de-DE" dirty="0" err="1"/>
              <a:t>Kärntner:innen</a:t>
            </a:r>
            <a:r>
              <a:rPr lang="de-DE" dirty="0"/>
              <a:t> ein Sparmotiv, während eine zukünftige Immobilienfinanzierung nur für ein Drittel der sparenden </a:t>
            </a:r>
            <a:r>
              <a:rPr lang="de-DE" dirty="0" err="1"/>
              <a:t>Kärntner:innen</a:t>
            </a:r>
            <a:r>
              <a:rPr lang="de-DE" dirty="0"/>
              <a:t> ein Grund zum Sparen darstellt. </a:t>
            </a:r>
            <a:endParaRPr lang="de-AT" dirty="0"/>
          </a:p>
        </p:txBody>
      </p:sp>
      <p:sp>
        <p:nvSpPr>
          <p:cNvPr id="7" name="Textplatzhalter 6">
            <a:extLst>
              <a:ext uri="{FF2B5EF4-FFF2-40B4-BE49-F238E27FC236}">
                <a16:creationId xmlns:a16="http://schemas.microsoft.com/office/drawing/2014/main" id="{2CEFFCEE-AA63-F086-4AE6-F70DA0C84E34}"/>
              </a:ext>
            </a:extLst>
          </p:cNvPr>
          <p:cNvSpPr>
            <a:spLocks noGrp="1"/>
          </p:cNvSpPr>
          <p:nvPr>
            <p:ph type="body" sz="quarter" idx="15"/>
          </p:nvPr>
        </p:nvSpPr>
        <p:spPr/>
        <p:txBody>
          <a:bodyPr/>
          <a:lstStyle/>
          <a:p>
            <a:r>
              <a:rPr lang="de-AT" dirty="0"/>
              <a:t>Die Sparziele der Sparenden – Kärnten</a:t>
            </a:r>
          </a:p>
        </p:txBody>
      </p:sp>
      <p:sp>
        <p:nvSpPr>
          <p:cNvPr id="8" name="Textplatzhalter 7">
            <a:extLst>
              <a:ext uri="{FF2B5EF4-FFF2-40B4-BE49-F238E27FC236}">
                <a16:creationId xmlns:a16="http://schemas.microsoft.com/office/drawing/2014/main" id="{F735E6B6-8F4D-8890-6D7C-5343886877F1}"/>
              </a:ext>
            </a:extLst>
          </p:cNvPr>
          <p:cNvSpPr>
            <a:spLocks noGrp="1"/>
          </p:cNvSpPr>
          <p:nvPr>
            <p:ph type="body" sz="quarter" idx="12"/>
          </p:nvPr>
        </p:nvSpPr>
        <p:spPr/>
        <p:txBody>
          <a:bodyPr/>
          <a:lstStyle/>
          <a:p>
            <a:r>
              <a:rPr lang="de-AT" dirty="0"/>
              <a:t>Frage 7: </a:t>
            </a:r>
            <a:r>
              <a:rPr lang="de-AT" b="0" dirty="0"/>
              <a:t>"</a:t>
            </a:r>
            <a:r>
              <a:rPr lang="de-DE" b="0" dirty="0"/>
              <a:t>Und wofür sparen oder investieren Sie grundsätzlich? Hier sehen Sie einige mögliche Gründe für das Sparen oder  Investieren. Geben Sie bitte an, ob dies eines Ihrer persönlichen Ziele fürs Sparen oder Investieren ist.</a:t>
            </a:r>
            <a:r>
              <a:rPr lang="de-AT" b="0" dirty="0"/>
              <a:t>"</a:t>
            </a:r>
            <a:endParaRPr lang="de-AT" dirty="0"/>
          </a:p>
        </p:txBody>
      </p:sp>
      <p:sp>
        <p:nvSpPr>
          <p:cNvPr id="9" name="Textplatzhalter 4">
            <a:extLst>
              <a:ext uri="{FF2B5EF4-FFF2-40B4-BE49-F238E27FC236}">
                <a16:creationId xmlns:a16="http://schemas.microsoft.com/office/drawing/2014/main" id="{2DF8689A-2477-2B9F-B2AB-1DEA6050855C}"/>
              </a:ext>
            </a:extLst>
          </p:cNvPr>
          <p:cNvSpPr>
            <a:spLocks noGrp="1"/>
          </p:cNvSpPr>
          <p:nvPr>
            <p:ph type="body" sz="quarter" idx="14"/>
          </p:nvPr>
        </p:nvSpPr>
        <p:spPr>
          <a:xfrm>
            <a:off x="349250" y="6588125"/>
            <a:ext cx="2681288" cy="179388"/>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DE" sz="500" b="1" i="0" u="none" strike="noStrike" kern="1200" cap="none" spc="0" normalizeH="0" baseline="0" noProof="0" dirty="0">
                <a:ln>
                  <a:noFill/>
                </a:ln>
                <a:solidFill>
                  <a:srgbClr val="235275"/>
                </a:solidFill>
                <a:effectLst/>
                <a:uLnTx/>
                <a:uFillTx/>
                <a:latin typeface="Inter"/>
                <a:ea typeface="+mn-ea"/>
                <a:cs typeface="+mn-cs"/>
              </a:rPr>
              <a:t>BASIS: </a:t>
            </a:r>
            <a:r>
              <a:rPr kumimoji="0" lang="sv-SE" sz="500" b="0" i="0" u="none" strike="noStrike" kern="1200" cap="none" spc="0" normalizeH="0" baseline="0" noProof="0" dirty="0">
                <a:ln>
                  <a:noFill/>
                </a:ln>
                <a:solidFill>
                  <a:srgbClr val="235275"/>
                </a:solidFill>
                <a:effectLst/>
                <a:uLnTx/>
                <a:uFillTx/>
                <a:latin typeface="Inter"/>
                <a:ea typeface="+mn-ea"/>
                <a:cs typeface="+mn-cs"/>
              </a:rPr>
              <a:t>Sparende (n=1241), n=146 in Kärnten</a:t>
            </a:r>
            <a:endParaRPr kumimoji="0" lang="de-AT" sz="500" b="1" i="0" u="none" strike="noStrike" kern="1200" cap="none" spc="0" normalizeH="0" baseline="0" noProof="0" dirty="0">
              <a:ln>
                <a:noFill/>
              </a:ln>
              <a:solidFill>
                <a:srgbClr val="235275"/>
              </a:solidFill>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solidFill>
                <a:srgbClr val="235275"/>
              </a:solidFill>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1369135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kt 23">
            <a:extLst>
              <a:ext uri="{FF2B5EF4-FFF2-40B4-BE49-F238E27FC236}">
                <a16:creationId xmlns:a16="http://schemas.microsoft.com/office/drawing/2014/main" id="{60ADADFC-BF1B-A4E6-C76E-577DF5AEF795}"/>
              </a:ext>
            </a:extLst>
          </p:cNvPr>
          <p:cNvGraphicFramePr>
            <a:graphicFrameLocks noChangeAspect="1"/>
          </p:cNvGraphicFramePr>
          <p:nvPr>
            <p:extLst>
              <p:ext uri="{D42A27DB-BD31-4B8C-83A1-F6EECF244321}">
                <p14:modId xmlns:p14="http://schemas.microsoft.com/office/powerpoint/2010/main" val="675157908"/>
              </p:ext>
            </p:extLst>
          </p:nvPr>
        </p:nvGraphicFramePr>
        <p:xfrm>
          <a:off x="858838" y="1573213"/>
          <a:ext cx="12198350" cy="4713287"/>
        </p:xfrm>
        <a:graphic>
          <a:graphicData uri="http://schemas.openxmlformats.org/presentationml/2006/ole">
            <mc:AlternateContent xmlns:mc="http://schemas.openxmlformats.org/markup-compatibility/2006">
              <mc:Choice xmlns:v="urn:schemas-microsoft-com:vml" Requires="v">
                <p:oleObj name="Worksheet" r:id="rId3" imgW="11753915" imgH="4543540" progId="Excel.Sheet.12">
                  <p:embed/>
                </p:oleObj>
              </mc:Choice>
              <mc:Fallback>
                <p:oleObj name="Worksheet" r:id="rId3" imgW="11753915" imgH="4543540" progId="Excel.Sheet.12">
                  <p:embed/>
                  <p:pic>
                    <p:nvPicPr>
                      <p:cNvPr id="24" name="Objekt 23">
                        <a:extLst>
                          <a:ext uri="{FF2B5EF4-FFF2-40B4-BE49-F238E27FC236}">
                            <a16:creationId xmlns:a16="http://schemas.microsoft.com/office/drawing/2014/main" id="{60ADADFC-BF1B-A4E6-C76E-577DF5AEF795}"/>
                          </a:ext>
                        </a:extLst>
                      </p:cNvPr>
                      <p:cNvPicPr/>
                      <p:nvPr/>
                    </p:nvPicPr>
                    <p:blipFill>
                      <a:blip r:embed="rId4"/>
                      <a:stretch>
                        <a:fillRect/>
                      </a:stretch>
                    </p:blipFill>
                    <p:spPr>
                      <a:xfrm>
                        <a:off x="858838" y="1573213"/>
                        <a:ext cx="12198350" cy="4713287"/>
                      </a:xfrm>
                      <a:prstGeom prst="rect">
                        <a:avLst/>
                      </a:prstGeom>
                    </p:spPr>
                  </p:pic>
                </p:oleObj>
              </mc:Fallback>
            </mc:AlternateContent>
          </a:graphicData>
        </a:graphic>
      </p:graphicFrame>
      <p:sp>
        <p:nvSpPr>
          <p:cNvPr id="12" name="Titel 1">
            <a:extLst>
              <a:ext uri="{FF2B5EF4-FFF2-40B4-BE49-F238E27FC236}">
                <a16:creationId xmlns:a16="http://schemas.microsoft.com/office/drawing/2014/main" id="{D02CF6C0-8DDE-0721-7EB7-73CBC3127182}"/>
              </a:ext>
            </a:extLst>
          </p:cNvPr>
          <p:cNvSpPr>
            <a:spLocks noGrp="1"/>
          </p:cNvSpPr>
          <p:nvPr>
            <p:ph type="title"/>
          </p:nvPr>
        </p:nvSpPr>
        <p:spPr>
          <a:noFill/>
        </p:spPr>
        <p:txBody>
          <a:bodyPr lIns="36000" rIns="36000"/>
          <a:lstStyle/>
          <a:p>
            <a:r>
              <a:rPr lang="de-DE" dirty="0">
                <a:solidFill>
                  <a:srgbClr val="202020"/>
                </a:solidFill>
                <a:latin typeface="Inter"/>
              </a:rPr>
              <a:t>Die</a:t>
            </a:r>
            <a:r>
              <a:rPr kumimoji="0" lang="de-DE" sz="1200" b="0" i="0" u="none" strike="noStrike" kern="1200" cap="none" spc="0" normalizeH="0" baseline="0" noProof="0" dirty="0">
                <a:ln>
                  <a:noFill/>
                </a:ln>
                <a:solidFill>
                  <a:srgbClr val="202020"/>
                </a:solidFill>
                <a:effectLst/>
                <a:uLnTx/>
                <a:uFillTx/>
                <a:latin typeface="Inter"/>
                <a:ea typeface="+mj-ea"/>
                <a:cs typeface="+mj-cs"/>
              </a:rPr>
              <a:t> überwiegende Mehrheit der </a:t>
            </a:r>
            <a:r>
              <a:rPr kumimoji="0" lang="de-DE" sz="1200" b="0" i="0" u="none" strike="noStrike" kern="1200" cap="none" spc="0" normalizeH="0" baseline="0" noProof="0" dirty="0" err="1">
                <a:ln>
                  <a:noFill/>
                </a:ln>
                <a:solidFill>
                  <a:srgbClr val="202020"/>
                </a:solidFill>
                <a:effectLst/>
                <a:uLnTx/>
                <a:uFillTx/>
                <a:latin typeface="Inter"/>
                <a:ea typeface="+mj-ea"/>
                <a:cs typeface="+mj-cs"/>
              </a:rPr>
              <a:t>Kärntner:innen</a:t>
            </a:r>
            <a:r>
              <a:rPr kumimoji="0" lang="de-DE" sz="1200" b="0" i="0" u="none" strike="noStrike" kern="1200" cap="none" spc="0" normalizeH="0" baseline="0" noProof="0" dirty="0">
                <a:ln>
                  <a:noFill/>
                </a:ln>
                <a:solidFill>
                  <a:srgbClr val="202020"/>
                </a:solidFill>
                <a:effectLst/>
                <a:uLnTx/>
                <a:uFillTx/>
                <a:latin typeface="Inter"/>
                <a:ea typeface="+mj-ea"/>
                <a:cs typeface="+mj-cs"/>
              </a:rPr>
              <a:t> bezeichnet sich persönlich bei der Geldanlage als „sehr“ (</a:t>
            </a:r>
            <a:r>
              <a:rPr lang="de-DE" dirty="0">
                <a:solidFill>
                  <a:srgbClr val="202020"/>
                </a:solidFill>
                <a:latin typeface="Inter"/>
              </a:rPr>
              <a:t>33</a:t>
            </a:r>
            <a:r>
              <a:rPr kumimoji="0" lang="de-DE" sz="1200" b="0" i="0" u="none" strike="noStrike" kern="1200" cap="none" spc="0" normalizeH="0" baseline="0" noProof="0" dirty="0">
                <a:ln>
                  <a:noFill/>
                </a:ln>
                <a:solidFill>
                  <a:srgbClr val="202020"/>
                </a:solidFill>
                <a:effectLst/>
                <a:uLnTx/>
                <a:uFillTx/>
                <a:latin typeface="Inter"/>
                <a:ea typeface="+mj-ea"/>
                <a:cs typeface="+mj-cs"/>
              </a:rPr>
              <a:t>%) oder „eher“ (39%) sicherheitsbetont. Auf der anderen Seite sind 4% „sehr“ und 19% „eher“ risikobereit. </a:t>
            </a:r>
            <a:r>
              <a:rPr lang="de-DE" dirty="0">
                <a:solidFill>
                  <a:srgbClr val="202020"/>
                </a:solidFill>
                <a:latin typeface="Inter"/>
              </a:rPr>
              <a:t>6</a:t>
            </a:r>
            <a:r>
              <a:rPr kumimoji="0" lang="de-DE" sz="1200" b="0" i="0" u="none" strike="noStrike" kern="1200" cap="none" spc="0" normalizeH="0" baseline="0" noProof="0" dirty="0">
                <a:ln>
                  <a:noFill/>
                </a:ln>
                <a:solidFill>
                  <a:srgbClr val="202020"/>
                </a:solidFill>
                <a:effectLst/>
                <a:uLnTx/>
                <a:uFillTx/>
                <a:latin typeface="Inter"/>
                <a:ea typeface="+mj-ea"/>
                <a:cs typeface="+mj-cs"/>
              </a:rPr>
              <a:t>% hingegen legen ihr Geld „gemischt“ an.</a:t>
            </a:r>
            <a:endParaRPr lang="de-AT" sz="1200" b="0" dirty="0"/>
          </a:p>
        </p:txBody>
      </p:sp>
      <p:sp>
        <p:nvSpPr>
          <p:cNvPr id="4" name="Textplatzhalter 3">
            <a:extLst>
              <a:ext uri="{FF2B5EF4-FFF2-40B4-BE49-F238E27FC236}">
                <a16:creationId xmlns:a16="http://schemas.microsoft.com/office/drawing/2014/main" id="{7BBEA5BD-ACC9-65B4-5903-B605AE05A89B}"/>
              </a:ext>
            </a:extLst>
          </p:cNvPr>
          <p:cNvSpPr>
            <a:spLocks noGrp="1"/>
          </p:cNvSpPr>
          <p:nvPr>
            <p:ph type="body" sz="quarter" idx="15"/>
          </p:nvPr>
        </p:nvSpPr>
        <p:spPr/>
        <p:txBody>
          <a:bodyPr/>
          <a:lstStyle/>
          <a:p>
            <a:r>
              <a:rPr lang="de-AT" dirty="0"/>
              <a:t>Sicherheitsbedürfnis vs. Risikobereitschaft bei Geldanlagen – Kärnten</a:t>
            </a:r>
          </a:p>
        </p:txBody>
      </p:sp>
      <p:sp>
        <p:nvSpPr>
          <p:cNvPr id="2" name="Textplatzhalter 1">
            <a:extLst>
              <a:ext uri="{FF2B5EF4-FFF2-40B4-BE49-F238E27FC236}">
                <a16:creationId xmlns:a16="http://schemas.microsoft.com/office/drawing/2014/main" id="{55A8E096-7473-C685-857B-610971751294}"/>
              </a:ext>
            </a:extLst>
          </p:cNvPr>
          <p:cNvSpPr>
            <a:spLocks noGrp="1"/>
          </p:cNvSpPr>
          <p:nvPr>
            <p:ph type="body" sz="quarter" idx="12"/>
          </p:nvPr>
        </p:nvSpPr>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AT" sz="500" b="1" i="0" u="none" strike="noStrike" kern="1200" cap="none" spc="0" normalizeH="0" baseline="0" noProof="0" dirty="0">
                <a:ln>
                  <a:noFill/>
                </a:ln>
                <a:effectLst/>
                <a:uLnTx/>
                <a:uFillTx/>
                <a:latin typeface="Inter"/>
                <a:ea typeface="+mn-ea"/>
                <a:cs typeface="+mn-cs"/>
              </a:rPr>
              <a:t>Frage 10: </a:t>
            </a:r>
            <a:r>
              <a:rPr kumimoji="0" lang="de-AT" sz="500" b="0" i="0" u="none" strike="noStrike" kern="1200" cap="none" spc="0" normalizeH="0" baseline="0" noProof="0" dirty="0">
                <a:ln>
                  <a:noFill/>
                </a:ln>
                <a:effectLst/>
                <a:uLnTx/>
                <a:uFillTx/>
                <a:latin typeface="Inter"/>
                <a:ea typeface="+mn-ea"/>
                <a:cs typeface="+mn-cs"/>
              </a:rPr>
              <a:t>"Wir haben festgestellt, dass es beim Thema Geldanlage verschiedene Ansichten gibt. Manche Leute möchten für ihr Geld in erster Linie hohe Zinsen und gehen deshalb das Risiko ein, möglicherweise Verluste zu erleiden. Andere Menschen sind dagegen sicherheitsbetont und nehmen in Kauf, dass sie nur niedrige Zinsen bekommen, dafür aber keine Verluste erleiden können. Wie würden Sie sich beschreiben? Als -"</a:t>
            </a:r>
          </a:p>
          <a:p>
            <a:endParaRPr lang="de-AT" dirty="0"/>
          </a:p>
        </p:txBody>
      </p:sp>
      <p:sp>
        <p:nvSpPr>
          <p:cNvPr id="13" name="Textplatzhalter 3">
            <a:extLst>
              <a:ext uri="{FF2B5EF4-FFF2-40B4-BE49-F238E27FC236}">
                <a16:creationId xmlns:a16="http://schemas.microsoft.com/office/drawing/2014/main" id="{2E694220-E376-789F-C0F4-BED08B1EB661}"/>
              </a:ext>
            </a:extLst>
          </p:cNvPr>
          <p:cNvSpPr txBox="1">
            <a:spLocks/>
          </p:cNvSpPr>
          <p:nvPr/>
        </p:nvSpPr>
        <p:spPr>
          <a:xfrm>
            <a:off x="329317" y="73504"/>
            <a:ext cx="11160126" cy="603250"/>
          </a:xfrm>
          <a:prstGeom prst="rect">
            <a:avLst/>
          </a:prstGeom>
        </p:spPr>
        <p:txBody>
          <a:bodyPr vert="horz" wrap="square" lIns="36000" tIns="0" rIns="36000" bIns="0" rtlCol="0" anchor="b" anchorCtr="0">
            <a:noAutofit/>
          </a:bodyPr>
          <a:lstStyle>
            <a:lvl1pPr marL="0" indent="0" algn="l" defTabSz="914400" rtl="0" eaLnBrk="1" latinLnBrk="0" hangingPunct="1">
              <a:lnSpc>
                <a:spcPct val="100000"/>
              </a:lnSpc>
              <a:spcBef>
                <a:spcPts val="600"/>
              </a:spcBef>
              <a:spcAft>
                <a:spcPts val="600"/>
              </a:spcAft>
              <a:buFont typeface="+mj-lt"/>
              <a:buNone/>
              <a:defRPr sz="2400" b="1" kern="1200">
                <a:solidFill>
                  <a:schemeClr val="bg1"/>
                </a:solidFill>
                <a:latin typeface="+mj-lt"/>
                <a:ea typeface="+mn-ea"/>
                <a:cs typeface="+mn-cs"/>
              </a:defRPr>
            </a:lvl1pPr>
            <a:lvl2pPr marL="623888" indent="-179388" algn="l" defTabSz="914400" rtl="0" eaLnBrk="1" latinLnBrk="0" hangingPunct="1">
              <a:lnSpc>
                <a:spcPct val="120000"/>
              </a:lnSpc>
              <a:spcBef>
                <a:spcPts val="0"/>
              </a:spcBef>
              <a:spcAft>
                <a:spcPts val="0"/>
              </a:spcAft>
              <a:buFont typeface="Symbol" panose="05050102010706020507" pitchFamily="18" charset="2"/>
              <a:buChar char="-"/>
              <a:defRPr sz="1600" kern="1200">
                <a:solidFill>
                  <a:schemeClr val="tx1"/>
                </a:solidFill>
                <a:latin typeface="+mn-lt"/>
                <a:ea typeface="+mn-ea"/>
                <a:cs typeface="+mn-cs"/>
              </a:defRPr>
            </a:lvl2pPr>
            <a:lvl3pPr marL="809625" indent="-185738" algn="l" defTabSz="914400" rtl="0" eaLnBrk="1" latinLnBrk="0" hangingPunct="1">
              <a:lnSpc>
                <a:spcPct val="120000"/>
              </a:lnSpc>
              <a:spcBef>
                <a:spcPts val="0"/>
              </a:spcBef>
              <a:spcAft>
                <a:spcPts val="0"/>
              </a:spcAft>
              <a:buFont typeface="Symbol" panose="05050102010706020507" pitchFamily="18" charset="2"/>
              <a:buChar char="-"/>
              <a:defRPr sz="1600" kern="1200">
                <a:solidFill>
                  <a:schemeClr val="tx1"/>
                </a:solidFill>
                <a:latin typeface="+mn-lt"/>
                <a:ea typeface="+mn-ea"/>
                <a:cs typeface="+mn-cs"/>
              </a:defRPr>
            </a:lvl3pPr>
            <a:lvl4pPr marL="989013" indent="-179388" algn="l" defTabSz="914400" rtl="0" eaLnBrk="1" latinLnBrk="0" hangingPunct="1">
              <a:lnSpc>
                <a:spcPct val="120000"/>
              </a:lnSpc>
              <a:spcBef>
                <a:spcPts val="0"/>
              </a:spcBef>
              <a:spcAft>
                <a:spcPts val="0"/>
              </a:spcAft>
              <a:buFont typeface="Symbol" panose="05050102010706020507" pitchFamily="18" charset="2"/>
              <a:buChar char="-"/>
              <a:defRPr sz="1600" kern="1200">
                <a:solidFill>
                  <a:schemeClr val="tx1"/>
                </a:solidFill>
                <a:latin typeface="+mn-lt"/>
                <a:ea typeface="+mn-ea"/>
                <a:cs typeface="+mn-cs"/>
              </a:defRPr>
            </a:lvl4pPr>
            <a:lvl5pPr marL="1168400" indent="-179388" algn="l" defTabSz="914400" rtl="0" eaLnBrk="1" latinLnBrk="0" hangingPunct="1">
              <a:lnSpc>
                <a:spcPct val="120000"/>
              </a:lnSpc>
              <a:spcBef>
                <a:spcPts val="0"/>
              </a:spcBef>
              <a:spcAft>
                <a:spcPts val="0"/>
              </a:spcAft>
              <a:buFont typeface="Symbol" panose="05050102010706020507" pitchFamily="18"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Tx/>
              <a:buSzTx/>
              <a:buFont typeface="+mj-lt"/>
              <a:buNone/>
              <a:tabLst/>
              <a:defRPr/>
            </a:pPr>
            <a:endParaRPr kumimoji="0" lang="de-AT" sz="2400" b="1" i="0" u="none" strike="noStrike" kern="1200" cap="none" spc="0" normalizeH="0" baseline="0" noProof="0" dirty="0">
              <a:ln>
                <a:noFill/>
              </a:ln>
              <a:solidFill>
                <a:srgbClr val="FFFFFF"/>
              </a:solidFill>
              <a:effectLst/>
              <a:uLnTx/>
              <a:uFillTx/>
              <a:latin typeface="Inter SemiBold"/>
              <a:ea typeface="+mn-ea"/>
              <a:cs typeface="+mn-cs"/>
            </a:endParaRPr>
          </a:p>
        </p:txBody>
      </p:sp>
      <p:sp>
        <p:nvSpPr>
          <p:cNvPr id="6" name="Textplatzhalter 4">
            <a:extLst>
              <a:ext uri="{FF2B5EF4-FFF2-40B4-BE49-F238E27FC236}">
                <a16:creationId xmlns:a16="http://schemas.microsoft.com/office/drawing/2014/main" id="{5F309277-C50D-A1C0-3DEB-AD0B6BB1CDDE}"/>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4231654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253007FC-6BB1-468B-8A68-CA95F6152446}"/>
              </a:ext>
            </a:extLst>
          </p:cNvPr>
          <p:cNvGraphicFramePr>
            <a:graphicFrameLocks noChangeAspect="1"/>
          </p:cNvGraphicFramePr>
          <p:nvPr>
            <p:extLst>
              <p:ext uri="{D42A27DB-BD31-4B8C-83A1-F6EECF244321}">
                <p14:modId xmlns:p14="http://schemas.microsoft.com/office/powerpoint/2010/main" val="652090019"/>
              </p:ext>
            </p:extLst>
          </p:nvPr>
        </p:nvGraphicFramePr>
        <p:xfrm>
          <a:off x="295275" y="3557588"/>
          <a:ext cx="6105525" cy="2916237"/>
        </p:xfrm>
        <a:graphic>
          <a:graphicData uri="http://schemas.openxmlformats.org/presentationml/2006/ole">
            <mc:AlternateContent xmlns:mc="http://schemas.openxmlformats.org/markup-compatibility/2006">
              <mc:Choice xmlns:v="urn:schemas-microsoft-com:vml" Requires="v">
                <p:oleObj name="Binary Worksheet" r:id="rId2" imgW="6105643" imgH="3057448" progId="Excel.SheetBinaryMacroEnabled.12">
                  <p:embed/>
                </p:oleObj>
              </mc:Choice>
              <mc:Fallback>
                <p:oleObj name="Binary Worksheet" r:id="rId2" imgW="6105643" imgH="3057448" progId="Excel.SheetBinaryMacroEnabled.12">
                  <p:embed/>
                  <p:pic>
                    <p:nvPicPr>
                      <p:cNvPr id="3" name="Objekt 2">
                        <a:extLst>
                          <a:ext uri="{FF2B5EF4-FFF2-40B4-BE49-F238E27FC236}">
                            <a16:creationId xmlns:a16="http://schemas.microsoft.com/office/drawing/2014/main" id="{253007FC-6BB1-468B-8A68-CA95F6152446}"/>
                          </a:ext>
                        </a:extLst>
                      </p:cNvPr>
                      <p:cNvPicPr/>
                      <p:nvPr/>
                    </p:nvPicPr>
                    <p:blipFill>
                      <a:blip r:embed="rId3"/>
                      <a:stretch>
                        <a:fillRect/>
                      </a:stretch>
                    </p:blipFill>
                    <p:spPr>
                      <a:xfrm>
                        <a:off x="295275" y="3557588"/>
                        <a:ext cx="6105525" cy="2916237"/>
                      </a:xfrm>
                      <a:prstGeom prst="rect">
                        <a:avLst/>
                      </a:prstGeom>
                    </p:spPr>
                  </p:pic>
                </p:oleObj>
              </mc:Fallback>
            </mc:AlternateContent>
          </a:graphicData>
        </a:graphic>
      </p:graphicFrame>
      <p:sp>
        <p:nvSpPr>
          <p:cNvPr id="6" name="Titel 5">
            <a:extLst>
              <a:ext uri="{FF2B5EF4-FFF2-40B4-BE49-F238E27FC236}">
                <a16:creationId xmlns:a16="http://schemas.microsoft.com/office/drawing/2014/main" id="{61836509-BC26-4C7F-92AF-EB0B06E6CFD2}"/>
              </a:ext>
            </a:extLst>
          </p:cNvPr>
          <p:cNvSpPr>
            <a:spLocks noGrp="1"/>
          </p:cNvSpPr>
          <p:nvPr>
            <p:ph type="title"/>
          </p:nvPr>
        </p:nvSpPr>
        <p:spPr/>
        <p:txBody>
          <a:bodyPr/>
          <a:lstStyle/>
          <a:p>
            <a:r>
              <a:rPr lang="de-AT" sz="2000" b="1" dirty="0">
                <a:solidFill>
                  <a:srgbClr val="202020"/>
                </a:solidFill>
              </a:rPr>
              <a:t>Themenüberblick: Sparen für die nächste Generation – Nutzung, Interesse und Anforderungen</a:t>
            </a:r>
          </a:p>
        </p:txBody>
      </p:sp>
      <p:sp>
        <p:nvSpPr>
          <p:cNvPr id="7" name="Textplatzhalter 6">
            <a:extLst>
              <a:ext uri="{FF2B5EF4-FFF2-40B4-BE49-F238E27FC236}">
                <a16:creationId xmlns:a16="http://schemas.microsoft.com/office/drawing/2014/main" id="{D1758B84-8A15-4812-AFF3-B7DD2AE5A6E4}"/>
              </a:ext>
            </a:extLst>
          </p:cNvPr>
          <p:cNvSpPr>
            <a:spLocks noGrp="1"/>
          </p:cNvSpPr>
          <p:nvPr>
            <p:ph type="body" sz="quarter" idx="11"/>
          </p:nvPr>
        </p:nvSpPr>
        <p:spPr>
          <a:xfrm>
            <a:off x="363315" y="753958"/>
            <a:ext cx="5616000" cy="1032627"/>
          </a:xfrm>
        </p:spPr>
        <p:txBody>
          <a:bodyPr/>
          <a:lstStyle/>
          <a:p>
            <a:pPr algn="l"/>
            <a:r>
              <a:rPr lang="de-AT" b="1" dirty="0"/>
              <a:t>Konkrete digitale Sparmöglichkeiten für Kinder und Jugendliche stoßen auf besonderes Interesse: </a:t>
            </a:r>
            <a:r>
              <a:rPr lang="de-AT" dirty="0"/>
              <a:t>Am attraktivsten ist eine Übersicht über Geldausgaben (71%) und das automatische Sparen kleiner Beträge (66%).</a:t>
            </a:r>
          </a:p>
        </p:txBody>
      </p:sp>
      <p:sp>
        <p:nvSpPr>
          <p:cNvPr id="8" name="Textplatzhalter 7">
            <a:extLst>
              <a:ext uri="{FF2B5EF4-FFF2-40B4-BE49-F238E27FC236}">
                <a16:creationId xmlns:a16="http://schemas.microsoft.com/office/drawing/2014/main" id="{CE706927-3BD8-429B-A16A-B814CC20A521}"/>
              </a:ext>
            </a:extLst>
          </p:cNvPr>
          <p:cNvSpPr>
            <a:spLocks noGrp="1"/>
          </p:cNvSpPr>
          <p:nvPr>
            <p:ph type="body" sz="quarter" idx="12"/>
          </p:nvPr>
        </p:nvSpPr>
        <p:spPr/>
        <p:txBody>
          <a:bodyPr/>
          <a:lstStyle/>
          <a:p>
            <a:pPr algn="l"/>
            <a:r>
              <a:rPr lang="de-AT" b="1" dirty="0"/>
              <a:t>Übertragbare Sparangebote für junge Angehörige treffen auf grundsätzliches Interesse: </a:t>
            </a:r>
            <a:r>
              <a:rPr lang="de-AT" dirty="0"/>
              <a:t>41% finden ein solches Angebot sehr oder ziemlich interessant.</a:t>
            </a:r>
          </a:p>
          <a:p>
            <a:pPr algn="l"/>
            <a:endParaRPr lang="de-AT" dirty="0"/>
          </a:p>
        </p:txBody>
      </p:sp>
      <p:sp>
        <p:nvSpPr>
          <p:cNvPr id="9" name="Textplatzhalter 8">
            <a:extLst>
              <a:ext uri="{FF2B5EF4-FFF2-40B4-BE49-F238E27FC236}">
                <a16:creationId xmlns:a16="http://schemas.microsoft.com/office/drawing/2014/main" id="{C8AF0226-DB6D-45DC-9745-9A43BDBA481B}"/>
              </a:ext>
            </a:extLst>
          </p:cNvPr>
          <p:cNvSpPr>
            <a:spLocks noGrp="1"/>
          </p:cNvSpPr>
          <p:nvPr>
            <p:ph type="body" sz="quarter" idx="13"/>
          </p:nvPr>
        </p:nvSpPr>
        <p:spPr>
          <a:xfrm>
            <a:off x="360983" y="3714901"/>
            <a:ext cx="5616000" cy="916682"/>
          </a:xfrm>
        </p:spPr>
        <p:txBody>
          <a:bodyPr/>
          <a:lstStyle/>
          <a:p>
            <a:pPr algn="l"/>
            <a:r>
              <a:rPr lang="de-AT" b="1" dirty="0"/>
              <a:t>Bereits genutzte Kinder- und Jugendprodukte: </a:t>
            </a:r>
            <a:r>
              <a:rPr lang="de-AT" dirty="0"/>
              <a:t>Klassische Sparprodukte werden am häufigsten genutzt; Sparbuch (51%) und Jugendkonto/-club (39%) liegen deutlich vor anderen Anlage- und Vorsorgeprodukten.</a:t>
            </a:r>
          </a:p>
          <a:p>
            <a:pPr algn="l"/>
            <a:endParaRPr lang="de-AT" dirty="0"/>
          </a:p>
        </p:txBody>
      </p:sp>
      <p:sp>
        <p:nvSpPr>
          <p:cNvPr id="10" name="Textplatzhalter 9">
            <a:extLst>
              <a:ext uri="{FF2B5EF4-FFF2-40B4-BE49-F238E27FC236}">
                <a16:creationId xmlns:a16="http://schemas.microsoft.com/office/drawing/2014/main" id="{847ACB5C-C0F5-4719-AD47-1AD485037B5D}"/>
              </a:ext>
            </a:extLst>
          </p:cNvPr>
          <p:cNvSpPr>
            <a:spLocks noGrp="1"/>
          </p:cNvSpPr>
          <p:nvPr>
            <p:ph type="body" sz="quarter" idx="14"/>
          </p:nvPr>
        </p:nvSpPr>
        <p:spPr/>
        <p:txBody>
          <a:bodyPr/>
          <a:lstStyle/>
          <a:p>
            <a:pPr algn="l"/>
            <a:r>
              <a:rPr lang="de-AT" b="1" dirty="0"/>
              <a:t>Anforderungen an übertragbare Sparangebote:</a:t>
            </a:r>
            <a:r>
              <a:rPr lang="de-AT" dirty="0"/>
              <a:t> kostengünstig, einfach und transparent soll es sein.</a:t>
            </a:r>
          </a:p>
          <a:p>
            <a:pPr algn="l"/>
            <a:endParaRPr lang="de-AT" dirty="0"/>
          </a:p>
          <a:p>
            <a:endParaRPr lang="de-AT" dirty="0"/>
          </a:p>
        </p:txBody>
      </p:sp>
      <p:sp>
        <p:nvSpPr>
          <p:cNvPr id="4" name="object 31">
            <a:extLst>
              <a:ext uri="{FF2B5EF4-FFF2-40B4-BE49-F238E27FC236}">
                <a16:creationId xmlns:a16="http://schemas.microsoft.com/office/drawing/2014/main" id="{9D66A6A3-5B92-7383-6822-A4D09652D0D0}"/>
              </a:ext>
            </a:extLst>
          </p:cNvPr>
          <p:cNvSpPr txBox="1"/>
          <p:nvPr/>
        </p:nvSpPr>
        <p:spPr>
          <a:xfrm>
            <a:off x="9165953" y="1786586"/>
            <a:ext cx="2639060" cy="197490"/>
          </a:xfrm>
          <a:prstGeom prst="rect">
            <a:avLst/>
          </a:prstGeom>
        </p:spPr>
        <p:txBody>
          <a:bodyPr vert="horz" wrap="square" lIns="0" tIns="12700" rIns="0" bIns="0" rtlCol="0">
            <a:spAutoFit/>
          </a:bodyPr>
          <a:lstStyle/>
          <a:p>
            <a:pPr marL="12700">
              <a:lnSpc>
                <a:spcPct val="100000"/>
              </a:lnSpc>
              <a:spcBef>
                <a:spcPts val="100"/>
              </a:spcBef>
            </a:pPr>
            <a:r>
              <a:rPr lang="de-AT" sz="1200" dirty="0">
                <a:solidFill>
                  <a:schemeClr val="accent6"/>
                </a:solidFill>
                <a:latin typeface="Inter"/>
                <a:cs typeface="Inter"/>
              </a:rPr>
              <a:t>Sehr oder ziemlich </a:t>
            </a:r>
            <a:r>
              <a:rPr lang="de-AT" sz="1200" b="1" dirty="0">
                <a:solidFill>
                  <a:schemeClr val="accent6"/>
                </a:solidFill>
                <a:latin typeface="Inter"/>
                <a:cs typeface="Inter"/>
              </a:rPr>
              <a:t>interessant</a:t>
            </a:r>
          </a:p>
        </p:txBody>
      </p:sp>
      <p:sp>
        <p:nvSpPr>
          <p:cNvPr id="5" name="object 47">
            <a:extLst>
              <a:ext uri="{FF2B5EF4-FFF2-40B4-BE49-F238E27FC236}">
                <a16:creationId xmlns:a16="http://schemas.microsoft.com/office/drawing/2014/main" id="{A4921E09-E08C-AC30-E9F9-AE686D62B36D}"/>
              </a:ext>
            </a:extLst>
          </p:cNvPr>
          <p:cNvSpPr txBox="1"/>
          <p:nvPr/>
        </p:nvSpPr>
        <p:spPr>
          <a:xfrm>
            <a:off x="6212687" y="1223213"/>
            <a:ext cx="2955379" cy="1367041"/>
          </a:xfrm>
          <a:prstGeom prst="rect">
            <a:avLst/>
          </a:prstGeom>
        </p:spPr>
        <p:txBody>
          <a:bodyPr vert="horz" wrap="square" lIns="0" tIns="12700" rIns="0" bIns="0" rtlCol="0">
            <a:spAutoFit/>
          </a:bodyPr>
          <a:lstStyle/>
          <a:p>
            <a:pPr marL="12700" algn="r">
              <a:lnSpc>
                <a:spcPct val="100000"/>
              </a:lnSpc>
              <a:spcBef>
                <a:spcPts val="100"/>
              </a:spcBef>
            </a:pPr>
            <a:r>
              <a:rPr lang="de-AT" sz="8800" b="1" spc="-25" dirty="0">
                <a:solidFill>
                  <a:schemeClr val="accent6"/>
                </a:solidFill>
                <a:latin typeface="Inter"/>
                <a:cs typeface="Inter"/>
              </a:rPr>
              <a:t>41</a:t>
            </a:r>
            <a:r>
              <a:rPr sz="8800" b="1" spc="-25" dirty="0">
                <a:solidFill>
                  <a:schemeClr val="accent6"/>
                </a:solidFill>
                <a:latin typeface="Inter"/>
                <a:cs typeface="Inter"/>
              </a:rPr>
              <a:t>%</a:t>
            </a:r>
            <a:endParaRPr sz="8800" dirty="0">
              <a:solidFill>
                <a:schemeClr val="accent6"/>
              </a:solidFill>
              <a:latin typeface="Inter"/>
              <a:cs typeface="Inter"/>
            </a:endParaRPr>
          </a:p>
        </p:txBody>
      </p:sp>
      <p:sp>
        <p:nvSpPr>
          <p:cNvPr id="11" name="object 31">
            <a:extLst>
              <a:ext uri="{FF2B5EF4-FFF2-40B4-BE49-F238E27FC236}">
                <a16:creationId xmlns:a16="http://schemas.microsoft.com/office/drawing/2014/main" id="{8746AE51-B1DF-2EB1-8E5E-C26622E6076E}"/>
              </a:ext>
            </a:extLst>
          </p:cNvPr>
          <p:cNvSpPr txBox="1"/>
          <p:nvPr/>
        </p:nvSpPr>
        <p:spPr>
          <a:xfrm>
            <a:off x="9185234" y="2541316"/>
            <a:ext cx="2639060" cy="197490"/>
          </a:xfrm>
          <a:prstGeom prst="rect">
            <a:avLst/>
          </a:prstGeom>
        </p:spPr>
        <p:txBody>
          <a:bodyPr vert="horz" wrap="square" lIns="0" tIns="12700" rIns="0" bIns="0" rtlCol="0">
            <a:spAutoFit/>
          </a:bodyPr>
          <a:lstStyle/>
          <a:p>
            <a:pPr marL="12700">
              <a:lnSpc>
                <a:spcPct val="100000"/>
              </a:lnSpc>
              <a:spcBef>
                <a:spcPts val="100"/>
              </a:spcBef>
            </a:pPr>
            <a:r>
              <a:rPr lang="de-AT" sz="1200" dirty="0">
                <a:solidFill>
                  <a:srgbClr val="245375"/>
                </a:solidFill>
                <a:latin typeface="Inter"/>
                <a:cs typeface="Inter"/>
              </a:rPr>
              <a:t>Etwas interessant</a:t>
            </a:r>
          </a:p>
        </p:txBody>
      </p:sp>
      <p:sp>
        <p:nvSpPr>
          <p:cNvPr id="12" name="object 31">
            <a:extLst>
              <a:ext uri="{FF2B5EF4-FFF2-40B4-BE49-F238E27FC236}">
                <a16:creationId xmlns:a16="http://schemas.microsoft.com/office/drawing/2014/main" id="{5966742C-72A2-F7C3-6996-C2B4335BA845}"/>
              </a:ext>
            </a:extLst>
          </p:cNvPr>
          <p:cNvSpPr txBox="1"/>
          <p:nvPr/>
        </p:nvSpPr>
        <p:spPr>
          <a:xfrm>
            <a:off x="9237840" y="2993719"/>
            <a:ext cx="2458702" cy="197490"/>
          </a:xfrm>
          <a:prstGeom prst="rect">
            <a:avLst/>
          </a:prstGeom>
        </p:spPr>
        <p:txBody>
          <a:bodyPr vert="horz" wrap="square" lIns="0" tIns="12700" rIns="0" bIns="0" rtlCol="0">
            <a:spAutoFit/>
          </a:bodyPr>
          <a:lstStyle/>
          <a:p>
            <a:pPr marL="12700">
              <a:lnSpc>
                <a:spcPct val="100000"/>
              </a:lnSpc>
              <a:spcBef>
                <a:spcPts val="100"/>
              </a:spcBef>
            </a:pPr>
            <a:r>
              <a:rPr lang="de-DE" sz="1200" dirty="0">
                <a:solidFill>
                  <a:srgbClr val="B17EAD"/>
                </a:solidFill>
                <a:latin typeface="Inter"/>
                <a:cs typeface="Inter"/>
              </a:rPr>
              <a:t>Weniger oder gar nicht </a:t>
            </a:r>
            <a:r>
              <a:rPr lang="de-DE" sz="1200" b="1" dirty="0">
                <a:solidFill>
                  <a:srgbClr val="B17EAD"/>
                </a:solidFill>
                <a:latin typeface="Inter"/>
                <a:cs typeface="Inter"/>
              </a:rPr>
              <a:t>interessant</a:t>
            </a:r>
          </a:p>
        </p:txBody>
      </p:sp>
      <p:sp>
        <p:nvSpPr>
          <p:cNvPr id="13" name="object 47">
            <a:extLst>
              <a:ext uri="{FF2B5EF4-FFF2-40B4-BE49-F238E27FC236}">
                <a16:creationId xmlns:a16="http://schemas.microsoft.com/office/drawing/2014/main" id="{5757AF11-33FD-62AD-9A46-615483345F12}"/>
              </a:ext>
            </a:extLst>
          </p:cNvPr>
          <p:cNvSpPr txBox="1"/>
          <p:nvPr/>
        </p:nvSpPr>
        <p:spPr>
          <a:xfrm>
            <a:off x="7908066" y="2428514"/>
            <a:ext cx="1260000" cy="443711"/>
          </a:xfrm>
          <a:prstGeom prst="rect">
            <a:avLst/>
          </a:prstGeom>
        </p:spPr>
        <p:txBody>
          <a:bodyPr vert="horz" wrap="square" lIns="0" tIns="12700" rIns="0" bIns="0" rtlCol="0">
            <a:spAutoFit/>
          </a:bodyPr>
          <a:lstStyle/>
          <a:p>
            <a:pPr marL="12700" algn="r">
              <a:lnSpc>
                <a:spcPct val="100000"/>
              </a:lnSpc>
              <a:spcBef>
                <a:spcPts val="100"/>
              </a:spcBef>
            </a:pPr>
            <a:r>
              <a:rPr lang="de-AT" sz="2800" b="1" spc="-25" dirty="0">
                <a:solidFill>
                  <a:srgbClr val="245375"/>
                </a:solidFill>
                <a:latin typeface="Inter"/>
                <a:cs typeface="Inter"/>
              </a:rPr>
              <a:t>25</a:t>
            </a:r>
            <a:r>
              <a:rPr sz="2800" b="1" spc="-25" dirty="0">
                <a:solidFill>
                  <a:srgbClr val="245375"/>
                </a:solidFill>
                <a:latin typeface="Inter"/>
                <a:cs typeface="Inter"/>
              </a:rPr>
              <a:t>%</a:t>
            </a:r>
            <a:endParaRPr sz="2800" dirty="0">
              <a:solidFill>
                <a:srgbClr val="245375"/>
              </a:solidFill>
              <a:latin typeface="Inter"/>
              <a:cs typeface="Inter"/>
            </a:endParaRPr>
          </a:p>
        </p:txBody>
      </p:sp>
      <p:sp>
        <p:nvSpPr>
          <p:cNvPr id="14" name="object 47">
            <a:extLst>
              <a:ext uri="{FF2B5EF4-FFF2-40B4-BE49-F238E27FC236}">
                <a16:creationId xmlns:a16="http://schemas.microsoft.com/office/drawing/2014/main" id="{2FCF31B2-F7C6-9DD9-50DB-4C0D80E54B98}"/>
              </a:ext>
            </a:extLst>
          </p:cNvPr>
          <p:cNvSpPr txBox="1"/>
          <p:nvPr/>
        </p:nvSpPr>
        <p:spPr>
          <a:xfrm>
            <a:off x="7908066" y="2941842"/>
            <a:ext cx="1260000" cy="505267"/>
          </a:xfrm>
          <a:prstGeom prst="rect">
            <a:avLst/>
          </a:prstGeom>
        </p:spPr>
        <p:txBody>
          <a:bodyPr vert="horz" wrap="square" lIns="0" tIns="12700" rIns="0" bIns="0" rtlCol="0">
            <a:spAutoFit/>
          </a:bodyPr>
          <a:lstStyle/>
          <a:p>
            <a:pPr marL="12700" algn="r">
              <a:lnSpc>
                <a:spcPct val="100000"/>
              </a:lnSpc>
              <a:spcBef>
                <a:spcPts val="100"/>
              </a:spcBef>
            </a:pPr>
            <a:r>
              <a:rPr lang="de-AT" sz="3200" b="1" spc="-25" dirty="0">
                <a:solidFill>
                  <a:srgbClr val="B17EAD"/>
                </a:solidFill>
                <a:latin typeface="Inter"/>
                <a:cs typeface="Inter"/>
              </a:rPr>
              <a:t>34</a:t>
            </a:r>
            <a:r>
              <a:rPr sz="3200" b="1" spc="-25" dirty="0">
                <a:solidFill>
                  <a:srgbClr val="B17EAD"/>
                </a:solidFill>
                <a:latin typeface="Inter"/>
                <a:cs typeface="Inter"/>
              </a:rPr>
              <a:t>%</a:t>
            </a:r>
            <a:endParaRPr sz="3200" dirty="0">
              <a:solidFill>
                <a:srgbClr val="B17EAD"/>
              </a:solidFill>
              <a:latin typeface="Inter"/>
              <a:cs typeface="Inter"/>
            </a:endParaRPr>
          </a:p>
        </p:txBody>
      </p:sp>
      <p:sp>
        <p:nvSpPr>
          <p:cNvPr id="16" name="Textfeld 15">
            <a:extLst>
              <a:ext uri="{FF2B5EF4-FFF2-40B4-BE49-F238E27FC236}">
                <a16:creationId xmlns:a16="http://schemas.microsoft.com/office/drawing/2014/main" id="{8A1E7910-6D14-2401-A4B8-3868207E7A6C}"/>
              </a:ext>
            </a:extLst>
          </p:cNvPr>
          <p:cNvSpPr txBox="1"/>
          <p:nvPr/>
        </p:nvSpPr>
        <p:spPr>
          <a:xfrm>
            <a:off x="11030975" y="6205898"/>
            <a:ext cx="665567" cy="200055"/>
          </a:xfrm>
          <a:prstGeom prst="rect">
            <a:avLst/>
          </a:prstGeom>
          <a:solidFill>
            <a:schemeClr val="bg1">
              <a:lumMod val="85000"/>
            </a:schemeClr>
          </a:solidFill>
        </p:spPr>
        <p:txBody>
          <a:bodyPr wrap="none" rtlCol="0">
            <a:spAutoFit/>
          </a:bodyPr>
          <a:lstStyle/>
          <a:p>
            <a:pPr algn="ctr"/>
            <a:r>
              <a:rPr lang="de-AT" sz="700" dirty="0">
                <a:latin typeface="+mn-lt"/>
                <a:cs typeface="Arial" panose="020B0604020202020204" pitchFamily="34" charset="0"/>
              </a:rPr>
              <a:t>Top2Box *)</a:t>
            </a:r>
          </a:p>
        </p:txBody>
      </p:sp>
      <p:sp>
        <p:nvSpPr>
          <p:cNvPr id="17" name="Textfeld 16">
            <a:extLst>
              <a:ext uri="{FF2B5EF4-FFF2-40B4-BE49-F238E27FC236}">
                <a16:creationId xmlns:a16="http://schemas.microsoft.com/office/drawing/2014/main" id="{CA485F09-518D-54BF-1F85-EC1221B933E5}"/>
              </a:ext>
            </a:extLst>
          </p:cNvPr>
          <p:cNvSpPr txBox="1"/>
          <p:nvPr/>
        </p:nvSpPr>
        <p:spPr>
          <a:xfrm>
            <a:off x="5276248" y="3279512"/>
            <a:ext cx="665567" cy="200055"/>
          </a:xfrm>
          <a:prstGeom prst="rect">
            <a:avLst/>
          </a:prstGeom>
          <a:solidFill>
            <a:schemeClr val="bg1">
              <a:lumMod val="85000"/>
            </a:schemeClr>
          </a:solidFill>
        </p:spPr>
        <p:txBody>
          <a:bodyPr wrap="none" rtlCol="0">
            <a:spAutoFit/>
          </a:bodyPr>
          <a:lstStyle/>
          <a:p>
            <a:pPr algn="ctr"/>
            <a:r>
              <a:rPr lang="de-AT" sz="700" dirty="0">
                <a:latin typeface="+mn-lt"/>
                <a:cs typeface="Arial" panose="020B0604020202020204" pitchFamily="34" charset="0"/>
              </a:rPr>
              <a:t>Top2Box *)</a:t>
            </a:r>
          </a:p>
        </p:txBody>
      </p:sp>
      <p:graphicFrame>
        <p:nvGraphicFramePr>
          <p:cNvPr id="22" name="Objekt 21">
            <a:extLst>
              <a:ext uri="{FF2B5EF4-FFF2-40B4-BE49-F238E27FC236}">
                <a16:creationId xmlns:a16="http://schemas.microsoft.com/office/drawing/2014/main" id="{A5D3DEC8-F28D-B863-499E-DF2DE115B81E}"/>
              </a:ext>
            </a:extLst>
          </p:cNvPr>
          <p:cNvGraphicFramePr>
            <a:graphicFrameLocks noChangeAspect="1"/>
          </p:cNvGraphicFramePr>
          <p:nvPr>
            <p:extLst>
              <p:ext uri="{D42A27DB-BD31-4B8C-83A1-F6EECF244321}">
                <p14:modId xmlns:p14="http://schemas.microsoft.com/office/powerpoint/2010/main" val="3766142336"/>
              </p:ext>
            </p:extLst>
          </p:nvPr>
        </p:nvGraphicFramePr>
        <p:xfrm>
          <a:off x="6575425" y="4100513"/>
          <a:ext cx="4787900" cy="2160587"/>
        </p:xfrm>
        <a:graphic>
          <a:graphicData uri="http://schemas.openxmlformats.org/presentationml/2006/ole">
            <mc:AlternateContent xmlns:mc="http://schemas.openxmlformats.org/markup-compatibility/2006">
              <mc:Choice xmlns:v="urn:schemas-microsoft-com:vml" Requires="v">
                <p:oleObj name="Worksheet" r:id="rId4" imgW="7753285" imgH="3419564" progId="Excel.Sheet.12">
                  <p:embed/>
                </p:oleObj>
              </mc:Choice>
              <mc:Fallback>
                <p:oleObj name="Worksheet" r:id="rId4" imgW="7753285" imgH="3419564" progId="Excel.Sheet.12">
                  <p:embed/>
                  <p:pic>
                    <p:nvPicPr>
                      <p:cNvPr id="22" name="Objekt 21">
                        <a:extLst>
                          <a:ext uri="{FF2B5EF4-FFF2-40B4-BE49-F238E27FC236}">
                            <a16:creationId xmlns:a16="http://schemas.microsoft.com/office/drawing/2014/main" id="{A5D3DEC8-F28D-B863-499E-DF2DE115B81E}"/>
                          </a:ext>
                        </a:extLst>
                      </p:cNvPr>
                      <p:cNvPicPr/>
                      <p:nvPr/>
                    </p:nvPicPr>
                    <p:blipFill>
                      <a:blip r:embed="rId5"/>
                      <a:stretch>
                        <a:fillRect/>
                      </a:stretch>
                    </p:blipFill>
                    <p:spPr>
                      <a:xfrm>
                        <a:off x="6575425" y="4100513"/>
                        <a:ext cx="4787900" cy="2160587"/>
                      </a:xfrm>
                      <a:prstGeom prst="rect">
                        <a:avLst/>
                      </a:prstGeom>
                    </p:spPr>
                  </p:pic>
                </p:oleObj>
              </mc:Fallback>
            </mc:AlternateContent>
          </a:graphicData>
        </a:graphic>
      </p:graphicFrame>
      <p:pic>
        <p:nvPicPr>
          <p:cNvPr id="15" name="Grafik 14">
            <a:extLst>
              <a:ext uri="{FF2B5EF4-FFF2-40B4-BE49-F238E27FC236}">
                <a16:creationId xmlns:a16="http://schemas.microsoft.com/office/drawing/2014/main" id="{2786B4C2-1A8C-475E-3860-DF3F237F47C5}"/>
              </a:ext>
            </a:extLst>
          </p:cNvPr>
          <p:cNvPicPr>
            <a:picLocks noChangeAspect="1"/>
          </p:cNvPicPr>
          <p:nvPr/>
        </p:nvPicPr>
        <p:blipFill>
          <a:blip r:embed="rId6">
            <a:extLst>
              <a:ext uri="{28A0092B-C50C-407E-A947-70E740481C1C}">
                <a14:useLocalDpi xmlns:a14="http://schemas.microsoft.com/office/drawing/2010/main" val="0"/>
              </a:ext>
            </a:extLst>
          </a:blip>
          <a:srcRect l="22715" t="60887" r="28112" b="3308"/>
          <a:stretch>
            <a:fillRect/>
          </a:stretch>
        </p:blipFill>
        <p:spPr>
          <a:xfrm>
            <a:off x="495458" y="1591661"/>
            <a:ext cx="4711016" cy="1930101"/>
          </a:xfrm>
          <a:prstGeom prst="rect">
            <a:avLst/>
          </a:prstGeom>
        </p:spPr>
      </p:pic>
      <p:sp>
        <p:nvSpPr>
          <p:cNvPr id="2" name="Textfeld 1">
            <a:extLst>
              <a:ext uri="{FF2B5EF4-FFF2-40B4-BE49-F238E27FC236}">
                <a16:creationId xmlns:a16="http://schemas.microsoft.com/office/drawing/2014/main" id="{E9EEFF4C-C731-1CD8-FA95-693749AE381B}"/>
              </a:ext>
            </a:extLst>
          </p:cNvPr>
          <p:cNvSpPr txBox="1"/>
          <p:nvPr/>
        </p:nvSpPr>
        <p:spPr>
          <a:xfrm>
            <a:off x="11030975" y="3279512"/>
            <a:ext cx="665567" cy="200055"/>
          </a:xfrm>
          <a:prstGeom prst="rect">
            <a:avLst/>
          </a:prstGeom>
          <a:solidFill>
            <a:schemeClr val="bg1">
              <a:lumMod val="85000"/>
            </a:schemeClr>
          </a:solidFill>
        </p:spPr>
        <p:txBody>
          <a:bodyPr wrap="none" rtlCol="0">
            <a:spAutoFit/>
          </a:bodyPr>
          <a:lstStyle/>
          <a:p>
            <a:pPr algn="ctr"/>
            <a:r>
              <a:rPr lang="de-AT" sz="700" dirty="0">
                <a:latin typeface="+mn-lt"/>
                <a:cs typeface="Arial" panose="020B0604020202020204" pitchFamily="34" charset="0"/>
              </a:rPr>
              <a:t>Top2Box *)</a:t>
            </a:r>
          </a:p>
        </p:txBody>
      </p:sp>
      <p:sp>
        <p:nvSpPr>
          <p:cNvPr id="18" name="Textplatzhalter 2">
            <a:extLst>
              <a:ext uri="{FF2B5EF4-FFF2-40B4-BE49-F238E27FC236}">
                <a16:creationId xmlns:a16="http://schemas.microsoft.com/office/drawing/2014/main" id="{B5CA3AE0-C7A7-0F2F-04A0-EB3F3826220E}"/>
              </a:ext>
            </a:extLst>
          </p:cNvPr>
          <p:cNvSpPr txBox="1">
            <a:spLocks/>
          </p:cNvSpPr>
          <p:nvPr/>
        </p:nvSpPr>
        <p:spPr>
          <a:xfrm>
            <a:off x="9429002" y="6537882"/>
            <a:ext cx="2401796" cy="243918"/>
          </a:xfrm>
          <a:prstGeom prst="rect">
            <a:avLst/>
          </a:prstGeom>
        </p:spPr>
        <p:txBody>
          <a:bodyPr lIns="0" tIns="0" rIns="0" bIns="0"/>
          <a:lstStyle>
            <a:lvl1pPr marL="0" indent="0" algn="l" defTabSz="914400" rtl="0" eaLnBrk="1" fontAlgn="b" latinLnBrk="0" hangingPunct="1">
              <a:spcBef>
                <a:spcPct val="20000"/>
              </a:spcBef>
              <a:buFont typeface="Arial" panose="020B0604020202020204" pitchFamily="34" charset="0"/>
              <a:buNone/>
              <a:defRPr sz="800" kern="1200" baseline="0">
                <a:solidFill>
                  <a:srgbClr val="00497B"/>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defRPr/>
            </a:pPr>
            <a:r>
              <a:rPr lang="de-DE" sz="700" dirty="0">
                <a:solidFill>
                  <a:schemeClr val="tx1"/>
                </a:solidFill>
                <a:latin typeface="+mn-lt"/>
              </a:rPr>
              <a:t>*) Berechnung basierend auf ungerundeten Werten</a:t>
            </a:r>
          </a:p>
        </p:txBody>
      </p:sp>
    </p:spTree>
    <p:extLst>
      <p:ext uri="{BB962C8B-B14F-4D97-AF65-F5344CB8AC3E}">
        <p14:creationId xmlns:p14="http://schemas.microsoft.com/office/powerpoint/2010/main" val="2568629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9" name="Objekt 48">
            <a:extLst>
              <a:ext uri="{FF2B5EF4-FFF2-40B4-BE49-F238E27FC236}">
                <a16:creationId xmlns:a16="http://schemas.microsoft.com/office/drawing/2014/main" id="{CE98472F-AB7B-4C50-CC09-20CB0D6C2D72}"/>
              </a:ext>
            </a:extLst>
          </p:cNvPr>
          <p:cNvGraphicFramePr>
            <a:graphicFrameLocks noChangeAspect="1"/>
          </p:cNvGraphicFramePr>
          <p:nvPr>
            <p:extLst>
              <p:ext uri="{D42A27DB-BD31-4B8C-83A1-F6EECF244321}">
                <p14:modId xmlns:p14="http://schemas.microsoft.com/office/powerpoint/2010/main" val="1486348252"/>
              </p:ext>
            </p:extLst>
          </p:nvPr>
        </p:nvGraphicFramePr>
        <p:xfrm>
          <a:off x="252413" y="1366838"/>
          <a:ext cx="11685587" cy="5043487"/>
        </p:xfrm>
        <a:graphic>
          <a:graphicData uri="http://schemas.openxmlformats.org/presentationml/2006/ole">
            <mc:AlternateContent xmlns:mc="http://schemas.openxmlformats.org/markup-compatibility/2006">
              <mc:Choice xmlns:v="urn:schemas-microsoft-com:vml" Requires="v">
                <p:oleObj name="Worksheet" r:id="rId3" imgW="11534872" imgH="4971935" progId="Excel.Sheet.12">
                  <p:embed/>
                </p:oleObj>
              </mc:Choice>
              <mc:Fallback>
                <p:oleObj name="Worksheet" r:id="rId3" imgW="11534872" imgH="4971935" progId="Excel.Sheet.12">
                  <p:embed/>
                  <p:pic>
                    <p:nvPicPr>
                      <p:cNvPr id="49" name="Objekt 48">
                        <a:extLst>
                          <a:ext uri="{FF2B5EF4-FFF2-40B4-BE49-F238E27FC236}">
                            <a16:creationId xmlns:a16="http://schemas.microsoft.com/office/drawing/2014/main" id="{CE98472F-AB7B-4C50-CC09-20CB0D6C2D72}"/>
                          </a:ext>
                        </a:extLst>
                      </p:cNvPr>
                      <p:cNvPicPr/>
                      <p:nvPr/>
                    </p:nvPicPr>
                    <p:blipFill>
                      <a:blip r:embed="rId4"/>
                      <a:stretch>
                        <a:fillRect/>
                      </a:stretch>
                    </p:blipFill>
                    <p:spPr>
                      <a:xfrm>
                        <a:off x="252413" y="1366838"/>
                        <a:ext cx="11685587" cy="5043487"/>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D37AD36D-9FD8-8EA9-2FB3-DE6A650287F3}"/>
              </a:ext>
            </a:extLst>
          </p:cNvPr>
          <p:cNvSpPr>
            <a:spLocks noGrp="1"/>
          </p:cNvSpPr>
          <p:nvPr>
            <p:ph type="title"/>
          </p:nvPr>
        </p:nvSpPr>
        <p:spPr>
          <a:xfrm>
            <a:off x="329316" y="808886"/>
            <a:ext cx="11792833" cy="755650"/>
          </a:xfrm>
          <a:noFill/>
        </p:spPr>
        <p:txBody>
          <a:bodyPr/>
          <a:lstStyle/>
          <a:p>
            <a:r>
              <a:rPr lang="de-DE" dirty="0"/>
              <a:t>Bei Apps und digitalen Funktionen zum Sparen stößt vor allem eine Übersicht darüber, wofür Geld ausgegeben wurde, auf Interesse (71%). Das automatische Sparen kleiner Beträge finden 66% der </a:t>
            </a:r>
            <a:r>
              <a:rPr lang="de-DE" dirty="0" err="1"/>
              <a:t>Kärntner:innen</a:t>
            </a:r>
            <a:r>
              <a:rPr lang="de-DE" dirty="0"/>
              <a:t> interessant, während 63% Interesse an gemeinsam von Eltern und Kindern festgelegten Sparzielen zeigen.</a:t>
            </a:r>
            <a:endParaRPr lang="de-AT" dirty="0"/>
          </a:p>
        </p:txBody>
      </p:sp>
      <p:sp>
        <p:nvSpPr>
          <p:cNvPr id="9" name="Textplatzhalter 8">
            <a:extLst>
              <a:ext uri="{FF2B5EF4-FFF2-40B4-BE49-F238E27FC236}">
                <a16:creationId xmlns:a16="http://schemas.microsoft.com/office/drawing/2014/main" id="{E18C80FF-374A-6D43-78F3-E67B72BAA87E}"/>
              </a:ext>
            </a:extLst>
          </p:cNvPr>
          <p:cNvSpPr>
            <a:spLocks noGrp="1"/>
          </p:cNvSpPr>
          <p:nvPr>
            <p:ph type="body" sz="quarter" idx="15"/>
          </p:nvPr>
        </p:nvSpPr>
        <p:spPr/>
        <p:txBody>
          <a:bodyPr/>
          <a:lstStyle/>
          <a:p>
            <a:pPr defTabSz="361950"/>
            <a:r>
              <a:rPr lang="de-DE" dirty="0"/>
              <a:t>Interesse an digitalen Möglichkeiten zum Sparen für Kinder und Jugendliche</a:t>
            </a:r>
            <a:r>
              <a:rPr lang="de-AT" dirty="0"/>
              <a:t> – Kärnten</a:t>
            </a:r>
          </a:p>
        </p:txBody>
      </p:sp>
      <p:sp>
        <p:nvSpPr>
          <p:cNvPr id="15" name="Textplatzhalter 21">
            <a:extLst>
              <a:ext uri="{FF2B5EF4-FFF2-40B4-BE49-F238E27FC236}">
                <a16:creationId xmlns:a16="http://schemas.microsoft.com/office/drawing/2014/main" id="{56824F55-46C9-10D4-2212-103672458243}"/>
              </a:ext>
            </a:extLst>
          </p:cNvPr>
          <p:cNvSpPr>
            <a:spLocks noGrp="1"/>
          </p:cNvSpPr>
          <p:nvPr>
            <p:ph type="body" sz="quarter" idx="12"/>
          </p:nvPr>
        </p:nvSpPr>
        <p:spPr>
          <a:xfrm>
            <a:off x="3589338" y="6588125"/>
            <a:ext cx="6840537" cy="179388"/>
          </a:xfrm>
        </p:spPr>
        <p:txBody>
          <a:bodyPr/>
          <a:lstStyle/>
          <a:p>
            <a:r>
              <a:rPr lang="de-AT" dirty="0"/>
              <a:t>Frage 12: </a:t>
            </a:r>
            <a:r>
              <a:rPr lang="de-AT" b="0" dirty="0"/>
              <a:t>"</a:t>
            </a:r>
            <a:r>
              <a:rPr lang="de-DE" b="0" dirty="0"/>
              <a:t>Manche Banken und Finanzanbieter bieten Apps und digitale Funktionen an, die beim Sparen helfen sollen. Wie interessant wären Ihrer Meinung nach die folgenden Möglichkeiten für Kinder und Jugendliche?</a:t>
            </a:r>
            <a:r>
              <a:rPr lang="de-AT" b="0" dirty="0"/>
              <a:t>"</a:t>
            </a:r>
            <a:endParaRPr lang="de-AT" dirty="0"/>
          </a:p>
        </p:txBody>
      </p:sp>
      <p:grpSp>
        <p:nvGrpSpPr>
          <p:cNvPr id="21" name="Gruppieren 20">
            <a:extLst>
              <a:ext uri="{FF2B5EF4-FFF2-40B4-BE49-F238E27FC236}">
                <a16:creationId xmlns:a16="http://schemas.microsoft.com/office/drawing/2014/main" id="{8695E29B-44D5-57FB-5C37-8E77F1F1183B}"/>
              </a:ext>
            </a:extLst>
          </p:cNvPr>
          <p:cNvGrpSpPr/>
          <p:nvPr/>
        </p:nvGrpSpPr>
        <p:grpSpPr>
          <a:xfrm>
            <a:off x="2025402" y="1278923"/>
            <a:ext cx="4176000" cy="252663"/>
            <a:chOff x="46282" y="1550395"/>
            <a:chExt cx="4245021" cy="252663"/>
          </a:xfrm>
        </p:grpSpPr>
        <p:sp>
          <p:nvSpPr>
            <p:cNvPr id="22" name="Abgerundetes Rechteck 141">
              <a:extLst>
                <a:ext uri="{FF2B5EF4-FFF2-40B4-BE49-F238E27FC236}">
                  <a16:creationId xmlns:a16="http://schemas.microsoft.com/office/drawing/2014/main" id="{88E5E73F-116E-0BF6-F66B-6B10B09E3797}"/>
                </a:ext>
              </a:extLst>
            </p:cNvPr>
            <p:cNvSpPr/>
            <p:nvPr/>
          </p:nvSpPr>
          <p:spPr>
            <a:xfrm>
              <a:off x="46282" y="1550395"/>
              <a:ext cx="4245021" cy="252663"/>
            </a:xfrm>
            <a:prstGeom prst="roundRect">
              <a:avLst>
                <a:gd name="adj" fmla="val 50000"/>
              </a:avLst>
            </a:prstGeom>
            <a:solidFill>
              <a:srgbClr val="E9DF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rgbClr val="FFFFFF"/>
                </a:solidFill>
                <a:effectLst/>
                <a:uLnTx/>
                <a:uFillTx/>
                <a:latin typeface="Inter"/>
                <a:ea typeface="+mn-ea"/>
                <a:cs typeface="+mn-cs"/>
              </a:endParaRPr>
            </a:p>
          </p:txBody>
        </p:sp>
        <p:sp>
          <p:nvSpPr>
            <p:cNvPr id="23" name="object 6">
              <a:extLst>
                <a:ext uri="{FF2B5EF4-FFF2-40B4-BE49-F238E27FC236}">
                  <a16:creationId xmlns:a16="http://schemas.microsoft.com/office/drawing/2014/main" id="{4E1FA467-C263-433F-F8A0-AA1B40BAFED8}"/>
                </a:ext>
              </a:extLst>
            </p:cNvPr>
            <p:cNvSpPr txBox="1"/>
            <p:nvPr/>
          </p:nvSpPr>
          <p:spPr>
            <a:xfrm>
              <a:off x="357176" y="1597483"/>
              <a:ext cx="1584000" cy="1359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de-AT" sz="800" b="1" i="0" u="none" strike="noStrike" kern="0" cap="none" spc="-10" normalizeH="0" baseline="0" noProof="0" dirty="0">
                  <a:ln>
                    <a:noFill/>
                  </a:ln>
                  <a:solidFill>
                    <a:srgbClr val="1F1F1F"/>
                  </a:solidFill>
                  <a:effectLst/>
                  <a:uLnTx/>
                  <a:uFillTx/>
                  <a:latin typeface="Inter-SemiBold"/>
                  <a:cs typeface="Inter-SemiBold"/>
                </a:rPr>
                <a:t>SEHR INTERESSANT</a:t>
              </a:r>
              <a:endParaRPr kumimoji="0" sz="800" b="0" i="0" u="none" strike="noStrike" kern="0" cap="none" spc="0" normalizeH="0" baseline="0" noProof="0" dirty="0">
                <a:ln>
                  <a:noFill/>
                </a:ln>
                <a:solidFill>
                  <a:sysClr val="windowText" lastClr="000000"/>
                </a:solidFill>
                <a:effectLst/>
                <a:uLnTx/>
                <a:uFillTx/>
                <a:latin typeface="Inter-SemiBold"/>
                <a:cs typeface="Inter-SemiBold"/>
              </a:endParaRPr>
            </a:p>
          </p:txBody>
        </p:sp>
        <p:sp>
          <p:nvSpPr>
            <p:cNvPr id="40" name="object 7">
              <a:extLst>
                <a:ext uri="{FF2B5EF4-FFF2-40B4-BE49-F238E27FC236}">
                  <a16:creationId xmlns:a16="http://schemas.microsoft.com/office/drawing/2014/main" id="{A591D4EB-BA44-93FF-A075-C811421632F2}"/>
                </a:ext>
              </a:extLst>
            </p:cNvPr>
            <p:cNvSpPr/>
            <p:nvPr/>
          </p:nvSpPr>
          <p:spPr>
            <a:xfrm>
              <a:off x="234651" y="1633120"/>
              <a:ext cx="64769" cy="64769"/>
            </a:xfrm>
            <a:custGeom>
              <a:avLst/>
              <a:gdLst/>
              <a:ahLst/>
              <a:cxnLst/>
              <a:rect l="l" t="t" r="r" b="b"/>
              <a:pathLst>
                <a:path w="64770" h="64769">
                  <a:moveTo>
                    <a:pt x="64490" y="0"/>
                  </a:moveTo>
                  <a:lnTo>
                    <a:pt x="0" y="32245"/>
                  </a:lnTo>
                  <a:lnTo>
                    <a:pt x="64490" y="64490"/>
                  </a:lnTo>
                  <a:lnTo>
                    <a:pt x="64490" y="0"/>
                  </a:lnTo>
                  <a:close/>
                </a:path>
              </a:pathLst>
            </a:custGeom>
            <a:solidFill>
              <a:srgbClr val="1F1F1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object 8">
              <a:extLst>
                <a:ext uri="{FF2B5EF4-FFF2-40B4-BE49-F238E27FC236}">
                  <a16:creationId xmlns:a16="http://schemas.microsoft.com/office/drawing/2014/main" id="{3F05EA64-42B0-DB24-9F52-BB3501AE858C}"/>
                </a:ext>
              </a:extLst>
            </p:cNvPr>
            <p:cNvSpPr txBox="1"/>
            <p:nvPr/>
          </p:nvSpPr>
          <p:spPr>
            <a:xfrm>
              <a:off x="2384776" y="1597483"/>
              <a:ext cx="1584001" cy="135935"/>
            </a:xfrm>
            <a:prstGeom prst="rect">
              <a:avLst/>
            </a:prstGeom>
          </p:spPr>
          <p:txBody>
            <a:bodyPr vert="horz" wrap="square" lIns="0" tIns="12700" rIns="0" bIns="0" rtlCol="0">
              <a:spAutoFit/>
            </a:bodyPr>
            <a:lstStyle/>
            <a:p>
              <a:pPr marL="12700" marR="0" lvl="0" indent="0" algn="r" defTabSz="914400" eaLnBrk="1" fontAlgn="auto" latinLnBrk="0" hangingPunct="1">
                <a:lnSpc>
                  <a:spcPct val="100000"/>
                </a:lnSpc>
                <a:spcBef>
                  <a:spcPts val="100"/>
                </a:spcBef>
                <a:spcAft>
                  <a:spcPts val="0"/>
                </a:spcAft>
                <a:buClrTx/>
                <a:buSzTx/>
                <a:buFontTx/>
                <a:buNone/>
                <a:tabLst/>
                <a:defRPr/>
              </a:pPr>
              <a:r>
                <a:rPr kumimoji="0" lang="de-AT" sz="800" b="1" i="0" u="none" strike="noStrike" kern="0" cap="none" spc="0" normalizeH="0" baseline="0" noProof="0" dirty="0">
                  <a:ln>
                    <a:noFill/>
                  </a:ln>
                  <a:solidFill>
                    <a:srgbClr val="1F1F1F"/>
                  </a:solidFill>
                  <a:effectLst/>
                  <a:uLnTx/>
                  <a:uFillTx/>
                  <a:latin typeface="Inter-SemiBold"/>
                  <a:cs typeface="Inter-SemiBold"/>
                </a:rPr>
                <a:t>GAR NICHT INTERESSANT</a:t>
              </a:r>
              <a:endParaRPr kumimoji="0" sz="800" b="0" i="0" u="none" strike="noStrike" kern="0" cap="none" spc="0" normalizeH="0" baseline="0" noProof="0" dirty="0">
                <a:ln>
                  <a:noFill/>
                </a:ln>
                <a:solidFill>
                  <a:sysClr val="windowText" lastClr="000000"/>
                </a:solidFill>
                <a:effectLst/>
                <a:uLnTx/>
                <a:uFillTx/>
                <a:latin typeface="Inter-SemiBold"/>
                <a:cs typeface="Inter-SemiBold"/>
              </a:endParaRPr>
            </a:p>
          </p:txBody>
        </p:sp>
        <p:sp>
          <p:nvSpPr>
            <p:cNvPr id="42" name="object 9">
              <a:extLst>
                <a:ext uri="{FF2B5EF4-FFF2-40B4-BE49-F238E27FC236}">
                  <a16:creationId xmlns:a16="http://schemas.microsoft.com/office/drawing/2014/main" id="{BAC44376-45ED-D86D-CA5C-36D98A1149C9}"/>
                </a:ext>
              </a:extLst>
            </p:cNvPr>
            <p:cNvSpPr/>
            <p:nvPr/>
          </p:nvSpPr>
          <p:spPr>
            <a:xfrm>
              <a:off x="4010060" y="1633122"/>
              <a:ext cx="64769" cy="64769"/>
            </a:xfrm>
            <a:custGeom>
              <a:avLst/>
              <a:gdLst/>
              <a:ahLst/>
              <a:cxnLst/>
              <a:rect l="l" t="t" r="r" b="b"/>
              <a:pathLst>
                <a:path w="64770" h="64769">
                  <a:moveTo>
                    <a:pt x="0" y="0"/>
                  </a:moveTo>
                  <a:lnTo>
                    <a:pt x="0" y="64490"/>
                  </a:lnTo>
                  <a:lnTo>
                    <a:pt x="64490" y="32245"/>
                  </a:lnTo>
                  <a:lnTo>
                    <a:pt x="0" y="0"/>
                  </a:lnTo>
                  <a:close/>
                </a:path>
              </a:pathLst>
            </a:custGeom>
            <a:solidFill>
              <a:srgbClr val="1F1F1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43" name="Gruppieren 42">
              <a:extLst>
                <a:ext uri="{FF2B5EF4-FFF2-40B4-BE49-F238E27FC236}">
                  <a16:creationId xmlns:a16="http://schemas.microsoft.com/office/drawing/2014/main" id="{067D7F19-A684-499E-0213-D7F298F9FE30}"/>
                </a:ext>
              </a:extLst>
            </p:cNvPr>
            <p:cNvGrpSpPr/>
            <p:nvPr/>
          </p:nvGrpSpPr>
          <p:grpSpPr>
            <a:xfrm>
              <a:off x="1630803" y="1600188"/>
              <a:ext cx="886163" cy="152199"/>
              <a:chOff x="4915945" y="1616073"/>
              <a:chExt cx="686005" cy="117822"/>
            </a:xfrm>
          </p:grpSpPr>
          <p:sp>
            <p:nvSpPr>
              <p:cNvPr id="44" name="Oval 67">
                <a:extLst>
                  <a:ext uri="{FF2B5EF4-FFF2-40B4-BE49-F238E27FC236}">
                    <a16:creationId xmlns:a16="http://schemas.microsoft.com/office/drawing/2014/main" id="{9A123A95-97A4-5976-BFC4-16EBFCB47A71}"/>
                  </a:ext>
                </a:extLst>
              </p:cNvPr>
              <p:cNvSpPr/>
              <p:nvPr/>
            </p:nvSpPr>
            <p:spPr>
              <a:xfrm>
                <a:off x="4915945" y="1619595"/>
                <a:ext cx="114300" cy="114300"/>
              </a:xfrm>
              <a:prstGeom prst="ellipse">
                <a:avLst/>
              </a:prstGeom>
              <a:solidFill>
                <a:srgbClr val="721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600" b="1" i="0" u="none" strike="noStrike" kern="0" cap="none" spc="0" normalizeH="0" baseline="0" noProof="0" dirty="0">
                  <a:ln>
                    <a:noFill/>
                  </a:ln>
                  <a:solidFill>
                    <a:srgbClr val="FFFFFF"/>
                  </a:solidFill>
                  <a:effectLst/>
                  <a:uLnTx/>
                  <a:uFillTx/>
                  <a:latin typeface="Inter" panose="02000503000000020004" pitchFamily="2" charset="0"/>
                  <a:ea typeface="Inter" panose="02000503000000020004" pitchFamily="2" charset="0"/>
                  <a:cs typeface="+mn-cs"/>
                </a:endParaRPr>
              </a:p>
            </p:txBody>
          </p:sp>
          <p:sp>
            <p:nvSpPr>
              <p:cNvPr id="46" name="Oval 69">
                <a:extLst>
                  <a:ext uri="{FF2B5EF4-FFF2-40B4-BE49-F238E27FC236}">
                    <a16:creationId xmlns:a16="http://schemas.microsoft.com/office/drawing/2014/main" id="{448F7D80-4B13-9E74-41D3-D06E29B82E4A}"/>
                  </a:ext>
                </a:extLst>
              </p:cNvPr>
              <p:cNvSpPr/>
              <p:nvPr/>
            </p:nvSpPr>
            <p:spPr>
              <a:xfrm>
                <a:off x="5062106" y="1616075"/>
                <a:ext cx="114300" cy="114300"/>
              </a:xfrm>
              <a:prstGeom prst="ellipse">
                <a:avLst/>
              </a:prstGeom>
              <a:solidFill>
                <a:srgbClr val="B17E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sp>
            <p:nvSpPr>
              <p:cNvPr id="47" name="Oval 70">
                <a:extLst>
                  <a:ext uri="{FF2B5EF4-FFF2-40B4-BE49-F238E27FC236}">
                    <a16:creationId xmlns:a16="http://schemas.microsoft.com/office/drawing/2014/main" id="{297BCCD8-FA53-A2EC-4B7B-89C8971930E6}"/>
                  </a:ext>
                </a:extLst>
              </p:cNvPr>
              <p:cNvSpPr/>
              <p:nvPr/>
            </p:nvSpPr>
            <p:spPr>
              <a:xfrm>
                <a:off x="5209307" y="1616075"/>
                <a:ext cx="114300" cy="114300"/>
              </a:xfrm>
              <a:prstGeom prst="ellipse">
                <a:avLst/>
              </a:prstGeom>
              <a:solidFill>
                <a:srgbClr val="759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sp>
            <p:nvSpPr>
              <p:cNvPr id="3" name="Oval 70">
                <a:extLst>
                  <a:ext uri="{FF2B5EF4-FFF2-40B4-BE49-F238E27FC236}">
                    <a16:creationId xmlns:a16="http://schemas.microsoft.com/office/drawing/2014/main" id="{1CC9C030-5818-6A46-29A4-E7F0672AAD70}"/>
                  </a:ext>
                </a:extLst>
              </p:cNvPr>
              <p:cNvSpPr/>
              <p:nvPr/>
            </p:nvSpPr>
            <p:spPr>
              <a:xfrm>
                <a:off x="5341472" y="1616074"/>
                <a:ext cx="114300" cy="114300"/>
              </a:xfrm>
              <a:prstGeom prst="ellipse">
                <a:avLst/>
              </a:prstGeom>
              <a:solidFill>
                <a:srgbClr val="24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sp>
            <p:nvSpPr>
              <p:cNvPr id="5" name="Oval 70">
                <a:extLst>
                  <a:ext uri="{FF2B5EF4-FFF2-40B4-BE49-F238E27FC236}">
                    <a16:creationId xmlns:a16="http://schemas.microsoft.com/office/drawing/2014/main" id="{90755B02-5E78-66A1-11D4-A50EF5353989}"/>
                  </a:ext>
                </a:extLst>
              </p:cNvPr>
              <p:cNvSpPr/>
              <p:nvPr/>
            </p:nvSpPr>
            <p:spPr>
              <a:xfrm>
                <a:off x="5487650" y="1616073"/>
                <a:ext cx="114300" cy="114300"/>
              </a:xfrm>
              <a:prstGeom prst="ellipse">
                <a:avLst/>
              </a:prstGeom>
              <a:solidFill>
                <a:srgbClr val="023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grpSp>
      </p:grpSp>
      <p:sp>
        <p:nvSpPr>
          <p:cNvPr id="8" name="Textplatzhalter 4">
            <a:extLst>
              <a:ext uri="{FF2B5EF4-FFF2-40B4-BE49-F238E27FC236}">
                <a16:creationId xmlns:a16="http://schemas.microsoft.com/office/drawing/2014/main" id="{85031368-F531-7AFF-D3DF-BBBF564E8E14}"/>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grpSp>
        <p:nvGrpSpPr>
          <p:cNvPr id="4" name="Gruppieren 3">
            <a:extLst>
              <a:ext uri="{FF2B5EF4-FFF2-40B4-BE49-F238E27FC236}">
                <a16:creationId xmlns:a16="http://schemas.microsoft.com/office/drawing/2014/main" id="{07323320-9574-220E-3CF3-B98965E01BEF}"/>
              </a:ext>
            </a:extLst>
          </p:cNvPr>
          <p:cNvGrpSpPr/>
          <p:nvPr/>
        </p:nvGrpSpPr>
        <p:grpSpPr>
          <a:xfrm>
            <a:off x="469149" y="1185201"/>
            <a:ext cx="1499436" cy="379335"/>
            <a:chOff x="809012" y="1089256"/>
            <a:chExt cx="1499436" cy="379335"/>
          </a:xfrm>
        </p:grpSpPr>
        <p:sp>
          <p:nvSpPr>
            <p:cNvPr id="6" name="Textfeld 5">
              <a:extLst>
                <a:ext uri="{FF2B5EF4-FFF2-40B4-BE49-F238E27FC236}">
                  <a16:creationId xmlns:a16="http://schemas.microsoft.com/office/drawing/2014/main" id="{A5A1DFF1-7933-0368-B9F3-96759A79AB60}"/>
                </a:ext>
              </a:extLst>
            </p:cNvPr>
            <p:cNvSpPr txBox="1"/>
            <p:nvPr/>
          </p:nvSpPr>
          <p:spPr>
            <a:xfrm>
              <a:off x="962628" y="1089256"/>
              <a:ext cx="1345820" cy="379335"/>
            </a:xfrm>
            <a:prstGeom prst="rect">
              <a:avLst/>
            </a:prstGeom>
            <a:noFill/>
          </p:spPr>
          <p:txBody>
            <a:bodyPr wrap="square" rtlCol="0">
              <a:spAutoFit/>
            </a:bodyPr>
            <a:lstStyle/>
            <a:p>
              <a:pPr algn="l">
                <a:lnSpc>
                  <a:spcPct val="107000"/>
                </a:lnSpc>
              </a:pPr>
              <a:r>
                <a:rPr lang="de-AT" sz="900" dirty="0">
                  <a:latin typeface="+mn-lt"/>
                </a:rPr>
                <a:t>Kärnten</a:t>
              </a:r>
            </a:p>
            <a:p>
              <a:pPr algn="l">
                <a:lnSpc>
                  <a:spcPct val="107000"/>
                </a:lnSpc>
              </a:pPr>
              <a:r>
                <a:rPr lang="de-AT" sz="900" dirty="0">
                  <a:latin typeface="+mn-lt"/>
                </a:rPr>
                <a:t>Gesamtösterreich</a:t>
              </a:r>
            </a:p>
          </p:txBody>
        </p:sp>
        <p:sp>
          <p:nvSpPr>
            <p:cNvPr id="7" name="Rechteck 6">
              <a:extLst>
                <a:ext uri="{FF2B5EF4-FFF2-40B4-BE49-F238E27FC236}">
                  <a16:creationId xmlns:a16="http://schemas.microsoft.com/office/drawing/2014/main" id="{2F5ECC44-CDD1-8462-E96F-0CE859EBF63A}"/>
                </a:ext>
              </a:extLst>
            </p:cNvPr>
            <p:cNvSpPr/>
            <p:nvPr/>
          </p:nvSpPr>
          <p:spPr>
            <a:xfrm>
              <a:off x="809012" y="1168785"/>
              <a:ext cx="144000" cy="90000"/>
            </a:xfrm>
            <a:prstGeom prst="rect">
              <a:avLst/>
            </a:prstGeom>
            <a:solidFill>
              <a:srgbClr val="721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endParaRPr lang="de-AT" sz="1600" dirty="0" err="1"/>
            </a:p>
          </p:txBody>
        </p:sp>
        <p:sp>
          <p:nvSpPr>
            <p:cNvPr id="10" name="Rechteck 9">
              <a:extLst>
                <a:ext uri="{FF2B5EF4-FFF2-40B4-BE49-F238E27FC236}">
                  <a16:creationId xmlns:a16="http://schemas.microsoft.com/office/drawing/2014/main" id="{EE08C66F-DC49-C9F6-4B6F-841DBDFF7F9F}"/>
                </a:ext>
              </a:extLst>
            </p:cNvPr>
            <p:cNvSpPr/>
            <p:nvPr/>
          </p:nvSpPr>
          <p:spPr>
            <a:xfrm>
              <a:off x="809012" y="1312536"/>
              <a:ext cx="144000" cy="90000"/>
            </a:xfrm>
            <a:prstGeom prst="rect">
              <a:avLst/>
            </a:prstGeom>
            <a:solidFill>
              <a:srgbClr val="9D61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endParaRPr lang="de-AT" sz="1600" dirty="0" err="1"/>
            </a:p>
          </p:txBody>
        </p:sp>
      </p:grpSp>
    </p:spTree>
    <p:extLst>
      <p:ext uri="{BB962C8B-B14F-4D97-AF65-F5344CB8AC3E}">
        <p14:creationId xmlns:p14="http://schemas.microsoft.com/office/powerpoint/2010/main" val="3671975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5DDA0-9B2B-6698-3956-EC89F9C288D5}"/>
            </a:ext>
          </a:extLst>
        </p:cNvPr>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0B3FF143-B94F-F9A3-ED80-2333800A8000}"/>
              </a:ext>
            </a:extLst>
          </p:cNvPr>
          <p:cNvGraphicFramePr>
            <a:graphicFrameLocks noChangeAspect="1"/>
          </p:cNvGraphicFramePr>
          <p:nvPr>
            <p:extLst>
              <p:ext uri="{D42A27DB-BD31-4B8C-83A1-F6EECF244321}">
                <p14:modId xmlns:p14="http://schemas.microsoft.com/office/powerpoint/2010/main" val="211360560"/>
              </p:ext>
            </p:extLst>
          </p:nvPr>
        </p:nvGraphicFramePr>
        <p:xfrm>
          <a:off x="297737" y="1622364"/>
          <a:ext cx="11496675" cy="4191000"/>
        </p:xfrm>
        <a:graphic>
          <a:graphicData uri="http://schemas.openxmlformats.org/presentationml/2006/ole">
            <mc:AlternateContent xmlns:mc="http://schemas.openxmlformats.org/markup-compatibility/2006">
              <mc:Choice xmlns:v="urn:schemas-microsoft-com:vml" Requires="v">
                <p:oleObj name="Worksheet" r:id="rId3" imgW="11496643" imgH="4191089" progId="Excel.Sheet.12">
                  <p:embed/>
                </p:oleObj>
              </mc:Choice>
              <mc:Fallback>
                <p:oleObj name="Worksheet" r:id="rId3" imgW="11496643" imgH="4191089" progId="Excel.Sheet.12">
                  <p:embed/>
                  <p:pic>
                    <p:nvPicPr>
                      <p:cNvPr id="4" name="Objekt 3">
                        <a:extLst>
                          <a:ext uri="{FF2B5EF4-FFF2-40B4-BE49-F238E27FC236}">
                            <a16:creationId xmlns:a16="http://schemas.microsoft.com/office/drawing/2014/main" id="{0B3FF143-B94F-F9A3-ED80-2333800A8000}"/>
                          </a:ext>
                        </a:extLst>
                      </p:cNvPr>
                      <p:cNvPicPr/>
                      <p:nvPr/>
                    </p:nvPicPr>
                    <p:blipFill>
                      <a:blip r:embed="rId4"/>
                      <a:stretch>
                        <a:fillRect/>
                      </a:stretch>
                    </p:blipFill>
                    <p:spPr>
                      <a:xfrm>
                        <a:off x="297737" y="1622364"/>
                        <a:ext cx="11496675" cy="4191000"/>
                      </a:xfrm>
                      <a:prstGeom prst="rect">
                        <a:avLst/>
                      </a:prstGeom>
                    </p:spPr>
                  </p:pic>
                </p:oleObj>
              </mc:Fallback>
            </mc:AlternateContent>
          </a:graphicData>
        </a:graphic>
      </p:graphicFrame>
      <p:sp>
        <p:nvSpPr>
          <p:cNvPr id="8" name="Textplatzhalter 7">
            <a:extLst>
              <a:ext uri="{FF2B5EF4-FFF2-40B4-BE49-F238E27FC236}">
                <a16:creationId xmlns:a16="http://schemas.microsoft.com/office/drawing/2014/main" id="{9BCC2DB5-297A-B4BC-226B-8CFE05870EF9}"/>
              </a:ext>
            </a:extLst>
          </p:cNvPr>
          <p:cNvSpPr>
            <a:spLocks noGrp="1"/>
          </p:cNvSpPr>
          <p:nvPr>
            <p:ph type="body" sz="quarter" idx="15"/>
          </p:nvPr>
        </p:nvSpPr>
        <p:spPr/>
        <p:txBody>
          <a:bodyPr/>
          <a:lstStyle/>
          <a:p>
            <a:br>
              <a:rPr lang="de-AT" dirty="0"/>
            </a:br>
            <a:r>
              <a:rPr lang="de-AT" dirty="0"/>
              <a:t>Nutzung von Spar- &amp; Finanzprodukten für Kinder und Jugendliche – Kärnten</a:t>
            </a:r>
          </a:p>
        </p:txBody>
      </p:sp>
      <p:sp>
        <p:nvSpPr>
          <p:cNvPr id="2" name="Titel 1">
            <a:extLst>
              <a:ext uri="{FF2B5EF4-FFF2-40B4-BE49-F238E27FC236}">
                <a16:creationId xmlns:a16="http://schemas.microsoft.com/office/drawing/2014/main" id="{94606E41-1788-A86A-C608-487A14A72BFE}"/>
              </a:ext>
            </a:extLst>
          </p:cNvPr>
          <p:cNvSpPr>
            <a:spLocks noGrp="1"/>
          </p:cNvSpPr>
          <p:nvPr>
            <p:ph type="title"/>
          </p:nvPr>
        </p:nvSpPr>
        <p:spPr>
          <a:noFill/>
        </p:spPr>
        <p:txBody>
          <a:bodyPr/>
          <a:lstStyle/>
          <a:p>
            <a:r>
              <a:rPr lang="de-AT" dirty="0"/>
              <a:t>Spezielle Spar- und Finanzprodukte für Kinder und Jugendliche sind weit verbreitet. Am häufigsten werden Sparbücher (51%) sowie Jugendkonten/-clubs (39%) bereits selbst genutzt oder für junge Menschen abgeschlossen. 38% der </a:t>
            </a:r>
            <a:r>
              <a:rPr lang="de-AT" dirty="0" err="1"/>
              <a:t>Kärntner:innen</a:t>
            </a:r>
            <a:r>
              <a:rPr lang="de-AT" dirty="0"/>
              <a:t> haben bereits einen Bausparvertrag für Kinder oder Jugendliche abgeschlossen.</a:t>
            </a:r>
          </a:p>
        </p:txBody>
      </p:sp>
      <p:sp>
        <p:nvSpPr>
          <p:cNvPr id="3" name="Textplatzhalter 2">
            <a:extLst>
              <a:ext uri="{FF2B5EF4-FFF2-40B4-BE49-F238E27FC236}">
                <a16:creationId xmlns:a16="http://schemas.microsoft.com/office/drawing/2014/main" id="{5123A5B0-0F42-7357-8E7C-39F775EA9DDA}"/>
              </a:ext>
            </a:extLst>
          </p:cNvPr>
          <p:cNvSpPr>
            <a:spLocks noGrp="1"/>
          </p:cNvSpPr>
          <p:nvPr>
            <p:ph type="body" sz="quarter" idx="12"/>
          </p:nvPr>
        </p:nvSpPr>
        <p:spPr/>
        <p:txBody>
          <a:bodyPr/>
          <a:lstStyle/>
          <a:p>
            <a:pPr lvl="0">
              <a:defRPr/>
            </a:pPr>
            <a:r>
              <a:rPr lang="de-AT" dirty="0"/>
              <a:t>Frage 13: </a:t>
            </a:r>
            <a:r>
              <a:rPr lang="de-AT" b="0" dirty="0"/>
              <a:t>"</a:t>
            </a:r>
            <a:r>
              <a:rPr lang="de-DE" b="0" dirty="0"/>
              <a:t>Viele Banken bieten spezielle Spar- und Finanzprodukte für Kinder und Jugendliche an. Haben Sie persönlich bereits eines der folgenden Angebote genutzt oder für Kinder bzw. Jugendliche in Ihrem Umfeld abgeschlossen?</a:t>
            </a:r>
            <a:r>
              <a:rPr lang="de-AT" b="0" dirty="0"/>
              <a:t>"</a:t>
            </a:r>
            <a:endParaRPr lang="de-AT" dirty="0"/>
          </a:p>
        </p:txBody>
      </p:sp>
      <p:sp>
        <p:nvSpPr>
          <p:cNvPr id="10" name="Textplatzhalter 4">
            <a:extLst>
              <a:ext uri="{FF2B5EF4-FFF2-40B4-BE49-F238E27FC236}">
                <a16:creationId xmlns:a16="http://schemas.microsoft.com/office/drawing/2014/main" id="{6304EBBD-64B6-140C-5AEF-EC33C4ACCFB4}"/>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1203018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6B686-5F6B-9930-754A-D917C1240FDE}"/>
            </a:ext>
          </a:extLst>
        </p:cNvPr>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93839144-9B89-4A96-6D32-E97B04276292}"/>
              </a:ext>
            </a:extLst>
          </p:cNvPr>
          <p:cNvGraphicFramePr>
            <a:graphicFrameLocks noChangeAspect="1"/>
          </p:cNvGraphicFramePr>
          <p:nvPr>
            <p:extLst>
              <p:ext uri="{D42A27DB-BD31-4B8C-83A1-F6EECF244321}">
                <p14:modId xmlns:p14="http://schemas.microsoft.com/office/powerpoint/2010/main" val="2668662203"/>
              </p:ext>
            </p:extLst>
          </p:nvPr>
        </p:nvGraphicFramePr>
        <p:xfrm>
          <a:off x="131763" y="1331913"/>
          <a:ext cx="11601450" cy="4781550"/>
        </p:xfrm>
        <a:graphic>
          <a:graphicData uri="http://schemas.openxmlformats.org/presentationml/2006/ole">
            <mc:AlternateContent xmlns:mc="http://schemas.openxmlformats.org/markup-compatibility/2006">
              <mc:Choice xmlns:v="urn:schemas-microsoft-com:vml" Requires="v">
                <p:oleObj name="Worksheet" r:id="rId3" imgW="11601342" imgH="4781384" progId="Excel.Sheet.12">
                  <p:embed/>
                </p:oleObj>
              </mc:Choice>
              <mc:Fallback>
                <p:oleObj name="Worksheet" r:id="rId3" imgW="11601342" imgH="4781384" progId="Excel.Sheet.12">
                  <p:embed/>
                  <p:pic>
                    <p:nvPicPr>
                      <p:cNvPr id="4" name="Objekt 3">
                        <a:extLst>
                          <a:ext uri="{FF2B5EF4-FFF2-40B4-BE49-F238E27FC236}">
                            <a16:creationId xmlns:a16="http://schemas.microsoft.com/office/drawing/2014/main" id="{93839144-9B89-4A96-6D32-E97B04276292}"/>
                          </a:ext>
                        </a:extLst>
                      </p:cNvPr>
                      <p:cNvPicPr/>
                      <p:nvPr/>
                    </p:nvPicPr>
                    <p:blipFill>
                      <a:blip r:embed="rId4"/>
                      <a:stretch>
                        <a:fillRect/>
                      </a:stretch>
                    </p:blipFill>
                    <p:spPr>
                      <a:xfrm>
                        <a:off x="131763" y="1331913"/>
                        <a:ext cx="11601450" cy="4781550"/>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7B98416D-461B-DD09-0D85-76BA40094767}"/>
              </a:ext>
            </a:extLst>
          </p:cNvPr>
          <p:cNvSpPr>
            <a:spLocks noGrp="1"/>
          </p:cNvSpPr>
          <p:nvPr>
            <p:ph type="title"/>
          </p:nvPr>
        </p:nvSpPr>
        <p:spPr>
          <a:noFill/>
        </p:spPr>
        <p:txBody>
          <a:bodyPr/>
          <a:lstStyle/>
          <a:p>
            <a:r>
              <a:rPr lang="de-DE" dirty="0">
                <a:solidFill>
                  <a:srgbClr val="202020"/>
                </a:solidFill>
              </a:rPr>
              <a:t>41% der </a:t>
            </a:r>
            <a:r>
              <a:rPr lang="de-DE" dirty="0" err="1">
                <a:solidFill>
                  <a:srgbClr val="202020"/>
                </a:solidFill>
              </a:rPr>
              <a:t>Kärntner:innen</a:t>
            </a:r>
            <a:r>
              <a:rPr lang="de-DE" dirty="0">
                <a:solidFill>
                  <a:srgbClr val="202020"/>
                </a:solidFill>
              </a:rPr>
              <a:t> zeigen Interesse an Angeboten wie Fonds, ETFs oder anderen Wertpapieren, die auf junge Personen übertragen werden können (Top2Box).</a:t>
            </a:r>
            <a:endParaRPr lang="de-AT" dirty="0"/>
          </a:p>
        </p:txBody>
      </p:sp>
      <p:sp>
        <p:nvSpPr>
          <p:cNvPr id="7" name="Textplatzhalter 6">
            <a:extLst>
              <a:ext uri="{FF2B5EF4-FFF2-40B4-BE49-F238E27FC236}">
                <a16:creationId xmlns:a16="http://schemas.microsoft.com/office/drawing/2014/main" id="{13C3196A-A7DE-3746-12AA-A536CA83DC21}"/>
              </a:ext>
            </a:extLst>
          </p:cNvPr>
          <p:cNvSpPr>
            <a:spLocks noGrp="1"/>
          </p:cNvSpPr>
          <p:nvPr>
            <p:ph type="body" sz="quarter" idx="15"/>
          </p:nvPr>
        </p:nvSpPr>
        <p:spPr/>
        <p:txBody>
          <a:bodyPr/>
          <a:lstStyle/>
          <a:p>
            <a:r>
              <a:rPr lang="de-AT" dirty="0"/>
              <a:t>Interesse an übertragbaren Sparangeboten für junge Angehörige – Kärnten</a:t>
            </a:r>
          </a:p>
        </p:txBody>
      </p:sp>
      <p:sp>
        <p:nvSpPr>
          <p:cNvPr id="8" name="Textplatzhalter 7">
            <a:extLst>
              <a:ext uri="{FF2B5EF4-FFF2-40B4-BE49-F238E27FC236}">
                <a16:creationId xmlns:a16="http://schemas.microsoft.com/office/drawing/2014/main" id="{493C42FA-9ACB-FDB2-C10E-CC3629D46415}"/>
              </a:ext>
            </a:extLst>
          </p:cNvPr>
          <p:cNvSpPr>
            <a:spLocks noGrp="1"/>
          </p:cNvSpPr>
          <p:nvPr>
            <p:ph type="body" sz="quarter" idx="12"/>
          </p:nvPr>
        </p:nvSpPr>
        <p:spPr/>
        <p:txBody>
          <a:bodyPr/>
          <a:lstStyle/>
          <a:p>
            <a:pPr lvl="0">
              <a:defRPr/>
            </a:pPr>
            <a:r>
              <a:rPr kumimoji="0" lang="de-AT" sz="500" b="1" i="0" u="none" strike="noStrike" kern="1200" cap="none" spc="0" normalizeH="0" baseline="0" noProof="0" dirty="0">
                <a:ln>
                  <a:noFill/>
                </a:ln>
                <a:effectLst/>
                <a:uLnTx/>
                <a:uFillTx/>
                <a:latin typeface="Inter"/>
                <a:ea typeface="+mn-ea"/>
                <a:cs typeface="+mn-cs"/>
              </a:rPr>
              <a:t>Frage 14: </a:t>
            </a:r>
            <a:r>
              <a:rPr kumimoji="0" lang="de-AT" sz="500" b="0" i="0" u="none" strike="noStrike" kern="1200" cap="none" spc="0" normalizeH="0" baseline="0" noProof="0" dirty="0">
                <a:ln>
                  <a:noFill/>
                </a:ln>
                <a:effectLst/>
                <a:uLnTx/>
                <a:uFillTx/>
                <a:latin typeface="Inter"/>
                <a:ea typeface="+mn-ea"/>
                <a:cs typeface="+mn-cs"/>
              </a:rPr>
              <a:t>"</a:t>
            </a:r>
            <a:r>
              <a:rPr kumimoji="0" lang="de-DE" sz="500" b="0" i="0" u="none" strike="noStrike" kern="1200" cap="none" spc="0" normalizeH="0" baseline="0" noProof="0" dirty="0">
                <a:ln>
                  <a:noFill/>
                </a:ln>
                <a:effectLst/>
                <a:uLnTx/>
                <a:uFillTx/>
                <a:latin typeface="Inter"/>
                <a:ea typeface="+mn-ea"/>
                <a:cs typeface="+mn-cs"/>
              </a:rPr>
              <a:t>Manche Erwachsene möchten langfristig Geld für Kinder, Enkel oder andere junge Menschen ansparen – zum Beispiel mit Fonds, ETFs oder anderen Wertpapieren. Wie interessant wäre für Sie ein Angebot, mit dem man dafür Geld ansparen und später einfach an die junge Person übertragen kann?</a:t>
            </a:r>
            <a:r>
              <a:rPr lang="de-AT" b="0" dirty="0"/>
              <a:t>"</a:t>
            </a:r>
            <a:endParaRPr kumimoji="0" lang="de-DE" sz="500" b="0" i="0" u="none" strike="noStrike" kern="1200" cap="none" spc="0" normalizeH="0" baseline="0" noProof="0" dirty="0">
              <a:ln>
                <a:noFill/>
              </a:ln>
              <a:effectLst/>
              <a:uLnTx/>
              <a:uFillTx/>
              <a:latin typeface="Inter"/>
              <a:ea typeface="+mn-ea"/>
              <a:cs typeface="+mn-cs"/>
            </a:endParaRPr>
          </a:p>
          <a:p>
            <a:pPr lvl="0">
              <a:defRPr/>
            </a:pPr>
            <a:endParaRPr lang="de-AT" dirty="0"/>
          </a:p>
        </p:txBody>
      </p:sp>
      <p:sp>
        <p:nvSpPr>
          <p:cNvPr id="6" name="Textplatzhalter 4">
            <a:extLst>
              <a:ext uri="{FF2B5EF4-FFF2-40B4-BE49-F238E27FC236}">
                <a16:creationId xmlns:a16="http://schemas.microsoft.com/office/drawing/2014/main" id="{431DB7F8-957C-F920-9F6F-DE9017F59C26}"/>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2577975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1FDFC-4C75-5ED5-3BE7-407616FC2FAF}"/>
            </a:ext>
          </a:extLst>
        </p:cNvPr>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D5DACC00-BB7E-0EED-D101-EAA0BE22C5E9}"/>
              </a:ext>
            </a:extLst>
          </p:cNvPr>
          <p:cNvGraphicFramePr>
            <a:graphicFrameLocks noChangeAspect="1"/>
          </p:cNvGraphicFramePr>
          <p:nvPr>
            <p:extLst>
              <p:ext uri="{D42A27DB-BD31-4B8C-83A1-F6EECF244321}">
                <p14:modId xmlns:p14="http://schemas.microsoft.com/office/powerpoint/2010/main" val="1856096476"/>
              </p:ext>
            </p:extLst>
          </p:nvPr>
        </p:nvGraphicFramePr>
        <p:xfrm>
          <a:off x="349250" y="1564536"/>
          <a:ext cx="11550650" cy="4867275"/>
        </p:xfrm>
        <a:graphic>
          <a:graphicData uri="http://schemas.openxmlformats.org/presentationml/2006/ole">
            <mc:AlternateContent xmlns:mc="http://schemas.openxmlformats.org/markup-compatibility/2006">
              <mc:Choice xmlns:v="urn:schemas-microsoft-com:vml" Requires="v">
                <p:oleObj name="Worksheet" r:id="rId3" imgW="11753915" imgH="4943628" progId="Excel.Sheet.12">
                  <p:embed/>
                </p:oleObj>
              </mc:Choice>
              <mc:Fallback>
                <p:oleObj name="Worksheet" r:id="rId3" imgW="11753915" imgH="4943628" progId="Excel.Sheet.12">
                  <p:embed/>
                  <p:pic>
                    <p:nvPicPr>
                      <p:cNvPr id="3" name="Objekt 2">
                        <a:extLst>
                          <a:ext uri="{FF2B5EF4-FFF2-40B4-BE49-F238E27FC236}">
                            <a16:creationId xmlns:a16="http://schemas.microsoft.com/office/drawing/2014/main" id="{D5DACC00-BB7E-0EED-D101-EAA0BE22C5E9}"/>
                          </a:ext>
                        </a:extLst>
                      </p:cNvPr>
                      <p:cNvPicPr/>
                      <p:nvPr/>
                    </p:nvPicPr>
                    <p:blipFill>
                      <a:blip r:embed="rId4"/>
                      <a:stretch>
                        <a:fillRect/>
                      </a:stretch>
                    </p:blipFill>
                    <p:spPr>
                      <a:xfrm>
                        <a:off x="349250" y="1564536"/>
                        <a:ext cx="11550650" cy="4867275"/>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553BA3F9-4B1A-DA45-41FF-6315A924B7D1}"/>
              </a:ext>
            </a:extLst>
          </p:cNvPr>
          <p:cNvSpPr>
            <a:spLocks noGrp="1"/>
          </p:cNvSpPr>
          <p:nvPr>
            <p:ph type="title"/>
          </p:nvPr>
        </p:nvSpPr>
        <p:spPr>
          <a:noFill/>
        </p:spPr>
        <p:txBody>
          <a:bodyPr/>
          <a:lstStyle/>
          <a:p>
            <a:r>
              <a:rPr lang="de-AT" dirty="0"/>
              <a:t>Bei übertragbaren Sparangeboten stehen vor allem geringe Kosten (85%, Top2Box) und die Möglichkeit, regelmäßig auch kleine Beträge anzusparen (78%) im Vordergrund. Ebenfalls besonders wichtig ist Klarheit, für welche Person das Geld gedacht ist (78%) und Flexibilität für den Zeitpunkt der Übertragung (77%).</a:t>
            </a:r>
          </a:p>
        </p:txBody>
      </p:sp>
      <p:sp>
        <p:nvSpPr>
          <p:cNvPr id="9" name="Textplatzhalter 8">
            <a:extLst>
              <a:ext uri="{FF2B5EF4-FFF2-40B4-BE49-F238E27FC236}">
                <a16:creationId xmlns:a16="http://schemas.microsoft.com/office/drawing/2014/main" id="{993FF0BF-BB6E-7BCF-A0AE-5CB28D742E56}"/>
              </a:ext>
            </a:extLst>
          </p:cNvPr>
          <p:cNvSpPr>
            <a:spLocks noGrp="1"/>
          </p:cNvSpPr>
          <p:nvPr>
            <p:ph type="body" sz="quarter" idx="15"/>
          </p:nvPr>
        </p:nvSpPr>
        <p:spPr/>
        <p:txBody>
          <a:bodyPr/>
          <a:lstStyle/>
          <a:p>
            <a:pPr defTabSz="361950"/>
            <a:r>
              <a:rPr lang="de-DE" dirty="0"/>
              <a:t>Wichtige Eigenschaften übertragbarer Sparangebote</a:t>
            </a:r>
            <a:r>
              <a:rPr lang="de-AT" dirty="0"/>
              <a:t> – Kärnten</a:t>
            </a:r>
          </a:p>
        </p:txBody>
      </p:sp>
      <p:sp>
        <p:nvSpPr>
          <p:cNvPr id="25" name="Textplatzhalter 21">
            <a:extLst>
              <a:ext uri="{FF2B5EF4-FFF2-40B4-BE49-F238E27FC236}">
                <a16:creationId xmlns:a16="http://schemas.microsoft.com/office/drawing/2014/main" id="{575B52D7-01B0-2510-DCB8-FD33073C5DD6}"/>
              </a:ext>
            </a:extLst>
          </p:cNvPr>
          <p:cNvSpPr>
            <a:spLocks noGrp="1"/>
          </p:cNvSpPr>
          <p:nvPr>
            <p:ph type="body" sz="quarter" idx="12"/>
          </p:nvPr>
        </p:nvSpPr>
        <p:spPr>
          <a:xfrm>
            <a:off x="3589338" y="6588125"/>
            <a:ext cx="6840537" cy="179388"/>
          </a:xfrm>
        </p:spPr>
        <p:txBody>
          <a:bodyPr/>
          <a:lstStyle/>
          <a:p>
            <a:r>
              <a:rPr lang="de-AT" dirty="0"/>
              <a:t>Frage 15: </a:t>
            </a:r>
            <a:r>
              <a:rPr lang="de-AT" b="0" dirty="0"/>
              <a:t>"</a:t>
            </a:r>
            <a:r>
              <a:rPr lang="de-DE" b="0" dirty="0"/>
              <a:t>Unabhängig davon, wie interessant sie ein solches Angebot finden: Was wäre Ihnen bei einem solchen Angebot besonders wichtig?</a:t>
            </a:r>
            <a:r>
              <a:rPr lang="de-AT" b="0" dirty="0"/>
              <a:t>"</a:t>
            </a:r>
            <a:endParaRPr lang="de-AT" dirty="0"/>
          </a:p>
        </p:txBody>
      </p:sp>
      <p:grpSp>
        <p:nvGrpSpPr>
          <p:cNvPr id="18" name="Gruppieren 17">
            <a:extLst>
              <a:ext uri="{FF2B5EF4-FFF2-40B4-BE49-F238E27FC236}">
                <a16:creationId xmlns:a16="http://schemas.microsoft.com/office/drawing/2014/main" id="{CAC72DE6-339C-4066-51CD-BA8E0BADB411}"/>
              </a:ext>
            </a:extLst>
          </p:cNvPr>
          <p:cNvGrpSpPr/>
          <p:nvPr/>
        </p:nvGrpSpPr>
        <p:grpSpPr>
          <a:xfrm>
            <a:off x="2064379" y="1564536"/>
            <a:ext cx="3528000" cy="288000"/>
            <a:chOff x="2064379" y="1564536"/>
            <a:chExt cx="3528000" cy="288000"/>
          </a:xfrm>
        </p:grpSpPr>
        <p:sp>
          <p:nvSpPr>
            <p:cNvPr id="5" name="Abgerundetes Rechteck 141">
              <a:extLst>
                <a:ext uri="{FF2B5EF4-FFF2-40B4-BE49-F238E27FC236}">
                  <a16:creationId xmlns:a16="http://schemas.microsoft.com/office/drawing/2014/main" id="{0C96D5FD-4E99-4032-3C1F-EE1B2A8FDD50}"/>
                </a:ext>
              </a:extLst>
            </p:cNvPr>
            <p:cNvSpPr/>
            <p:nvPr/>
          </p:nvSpPr>
          <p:spPr>
            <a:xfrm>
              <a:off x="2064379" y="1564536"/>
              <a:ext cx="3528000" cy="288000"/>
            </a:xfrm>
            <a:prstGeom prst="roundRect">
              <a:avLst>
                <a:gd name="adj" fmla="val 50000"/>
              </a:avLst>
            </a:prstGeom>
            <a:solidFill>
              <a:srgbClr val="C8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sp>
          <p:nvSpPr>
            <p:cNvPr id="6" name="object 6">
              <a:extLst>
                <a:ext uri="{FF2B5EF4-FFF2-40B4-BE49-F238E27FC236}">
                  <a16:creationId xmlns:a16="http://schemas.microsoft.com/office/drawing/2014/main" id="{ECD01D70-BC9A-B4B5-B779-BD88CDB7CB29}"/>
                </a:ext>
              </a:extLst>
            </p:cNvPr>
            <p:cNvSpPr txBox="1"/>
            <p:nvPr/>
          </p:nvSpPr>
          <p:spPr>
            <a:xfrm>
              <a:off x="2318100" y="1640569"/>
              <a:ext cx="1332000" cy="135935"/>
            </a:xfrm>
            <a:prstGeom prst="rect">
              <a:avLst/>
            </a:prstGeom>
          </p:spPr>
          <p:txBody>
            <a:bodyPr vert="horz" wrap="square" lIns="0" tIns="12700" rIns="0" bIns="0" rtlCol="0" anchor="ctr">
              <a:spAutoFit/>
            </a:bodyPr>
            <a:lstStyle/>
            <a:p>
              <a:pPr marL="12700">
                <a:lnSpc>
                  <a:spcPct val="100000"/>
                </a:lnSpc>
                <a:spcBef>
                  <a:spcPts val="100"/>
                </a:spcBef>
              </a:pPr>
              <a:r>
                <a:rPr lang="de-AT" sz="800" b="1" spc="-10" dirty="0">
                  <a:solidFill>
                    <a:srgbClr val="1F1F1F"/>
                  </a:solidFill>
                  <a:latin typeface="Inter-SemiBold"/>
                  <a:cs typeface="Inter-SemiBold"/>
                </a:rPr>
                <a:t>SEHR WICHTIG</a:t>
              </a:r>
            </a:p>
          </p:txBody>
        </p:sp>
        <p:sp>
          <p:nvSpPr>
            <p:cNvPr id="7" name="object 7">
              <a:extLst>
                <a:ext uri="{FF2B5EF4-FFF2-40B4-BE49-F238E27FC236}">
                  <a16:creationId xmlns:a16="http://schemas.microsoft.com/office/drawing/2014/main" id="{B1345B18-CA74-38BE-56A7-6DD3F0CE9CBB}"/>
                </a:ext>
              </a:extLst>
            </p:cNvPr>
            <p:cNvSpPr/>
            <p:nvPr/>
          </p:nvSpPr>
          <p:spPr>
            <a:xfrm>
              <a:off x="2165015" y="1676152"/>
              <a:ext cx="64769" cy="64769"/>
            </a:xfrm>
            <a:custGeom>
              <a:avLst/>
              <a:gdLst/>
              <a:ahLst/>
              <a:cxnLst/>
              <a:rect l="l" t="t" r="r" b="b"/>
              <a:pathLst>
                <a:path w="64770" h="64769">
                  <a:moveTo>
                    <a:pt x="64490" y="0"/>
                  </a:moveTo>
                  <a:lnTo>
                    <a:pt x="0" y="32245"/>
                  </a:lnTo>
                  <a:lnTo>
                    <a:pt x="64490" y="64490"/>
                  </a:lnTo>
                  <a:lnTo>
                    <a:pt x="64490" y="0"/>
                  </a:lnTo>
                  <a:close/>
                </a:path>
              </a:pathLst>
            </a:custGeom>
            <a:solidFill>
              <a:srgbClr val="1F1F1F"/>
            </a:solidFill>
          </p:spPr>
          <p:txBody>
            <a:bodyPr wrap="square" lIns="0" tIns="0" rIns="0" bIns="0" rtlCol="0" anchor="ctr"/>
            <a:lstStyle/>
            <a:p>
              <a:endParaRPr/>
            </a:p>
          </p:txBody>
        </p:sp>
        <p:sp>
          <p:nvSpPr>
            <p:cNvPr id="8" name="object 8">
              <a:extLst>
                <a:ext uri="{FF2B5EF4-FFF2-40B4-BE49-F238E27FC236}">
                  <a16:creationId xmlns:a16="http://schemas.microsoft.com/office/drawing/2014/main" id="{7CDFCF4D-6C20-108A-F7CB-D7B47404F6C4}"/>
                </a:ext>
              </a:extLst>
            </p:cNvPr>
            <p:cNvSpPr txBox="1"/>
            <p:nvPr/>
          </p:nvSpPr>
          <p:spPr>
            <a:xfrm>
              <a:off x="4186060" y="1640569"/>
              <a:ext cx="1157437" cy="135935"/>
            </a:xfrm>
            <a:prstGeom prst="rect">
              <a:avLst/>
            </a:prstGeom>
          </p:spPr>
          <p:txBody>
            <a:bodyPr vert="horz" wrap="square" lIns="0" tIns="12700" rIns="0" bIns="0" rtlCol="0" anchor="ctr">
              <a:spAutoFit/>
            </a:bodyPr>
            <a:lstStyle/>
            <a:p>
              <a:pPr marL="12700" algn="r">
                <a:lnSpc>
                  <a:spcPct val="100000"/>
                </a:lnSpc>
                <a:spcBef>
                  <a:spcPts val="100"/>
                </a:spcBef>
              </a:pPr>
              <a:r>
                <a:rPr lang="de-DE" sz="800" b="1" dirty="0">
                  <a:solidFill>
                    <a:srgbClr val="1F1F1F"/>
                  </a:solidFill>
                  <a:latin typeface="Inter-SemiBold"/>
                  <a:cs typeface="Inter-SemiBold"/>
                </a:rPr>
                <a:t>GAR NICHT WICHTIG</a:t>
              </a:r>
              <a:endParaRPr lang="de-AT" sz="800" b="1" dirty="0">
                <a:solidFill>
                  <a:srgbClr val="1F1F1F"/>
                </a:solidFill>
                <a:latin typeface="Inter-SemiBold"/>
                <a:cs typeface="Inter-SemiBold"/>
              </a:endParaRPr>
            </a:p>
          </p:txBody>
        </p:sp>
        <p:sp>
          <p:nvSpPr>
            <p:cNvPr id="10" name="object 9">
              <a:extLst>
                <a:ext uri="{FF2B5EF4-FFF2-40B4-BE49-F238E27FC236}">
                  <a16:creationId xmlns:a16="http://schemas.microsoft.com/office/drawing/2014/main" id="{A6F6569D-D9B5-59BA-7375-259972D39DF5}"/>
                </a:ext>
              </a:extLst>
            </p:cNvPr>
            <p:cNvSpPr/>
            <p:nvPr/>
          </p:nvSpPr>
          <p:spPr>
            <a:xfrm>
              <a:off x="5418408" y="1676152"/>
              <a:ext cx="64769" cy="64769"/>
            </a:xfrm>
            <a:custGeom>
              <a:avLst/>
              <a:gdLst/>
              <a:ahLst/>
              <a:cxnLst/>
              <a:rect l="l" t="t" r="r" b="b"/>
              <a:pathLst>
                <a:path w="64770" h="64769">
                  <a:moveTo>
                    <a:pt x="0" y="0"/>
                  </a:moveTo>
                  <a:lnTo>
                    <a:pt x="0" y="64490"/>
                  </a:lnTo>
                  <a:lnTo>
                    <a:pt x="64490" y="32245"/>
                  </a:lnTo>
                  <a:lnTo>
                    <a:pt x="0" y="0"/>
                  </a:lnTo>
                  <a:close/>
                </a:path>
              </a:pathLst>
            </a:custGeom>
            <a:solidFill>
              <a:srgbClr val="1F1F1F"/>
            </a:solidFill>
          </p:spPr>
          <p:txBody>
            <a:bodyPr wrap="square" lIns="0" tIns="0" rIns="0" bIns="0" rtlCol="0" anchor="ctr"/>
            <a:lstStyle/>
            <a:p>
              <a:endParaRPr/>
            </a:p>
          </p:txBody>
        </p:sp>
        <p:grpSp>
          <p:nvGrpSpPr>
            <p:cNvPr id="17" name="Gruppieren 16">
              <a:extLst>
                <a:ext uri="{FF2B5EF4-FFF2-40B4-BE49-F238E27FC236}">
                  <a16:creationId xmlns:a16="http://schemas.microsoft.com/office/drawing/2014/main" id="{6EE32849-E64F-E72D-2857-2A33EAC2BFBE}"/>
                </a:ext>
              </a:extLst>
            </p:cNvPr>
            <p:cNvGrpSpPr/>
            <p:nvPr/>
          </p:nvGrpSpPr>
          <p:grpSpPr>
            <a:xfrm>
              <a:off x="3306896" y="1634710"/>
              <a:ext cx="905244" cy="147651"/>
              <a:chOff x="3335471" y="1634710"/>
              <a:chExt cx="905244" cy="147651"/>
            </a:xfrm>
          </p:grpSpPr>
          <p:sp>
            <p:nvSpPr>
              <p:cNvPr id="12" name="Oval 67">
                <a:extLst>
                  <a:ext uri="{FF2B5EF4-FFF2-40B4-BE49-F238E27FC236}">
                    <a16:creationId xmlns:a16="http://schemas.microsoft.com/office/drawing/2014/main" id="{A03FB8CD-4EE2-B265-5C1D-69F14CC575F7}"/>
                  </a:ext>
                </a:extLst>
              </p:cNvPr>
              <p:cNvSpPr/>
              <p:nvPr/>
            </p:nvSpPr>
            <p:spPr>
              <a:xfrm>
                <a:off x="3335471" y="1634711"/>
                <a:ext cx="147652" cy="147650"/>
              </a:xfrm>
              <a:prstGeom prst="ellipse">
                <a:avLst/>
              </a:prstGeom>
              <a:solidFill>
                <a:srgbClr val="036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600" b="1" dirty="0">
                  <a:latin typeface="Inter" panose="02000503000000020004" pitchFamily="2" charset="0"/>
                  <a:ea typeface="Inter" panose="02000503000000020004" pitchFamily="2" charset="0"/>
                </a:endParaRPr>
              </a:p>
            </p:txBody>
          </p:sp>
          <p:sp>
            <p:nvSpPr>
              <p:cNvPr id="13" name="Oval 68">
                <a:extLst>
                  <a:ext uri="{FF2B5EF4-FFF2-40B4-BE49-F238E27FC236}">
                    <a16:creationId xmlns:a16="http://schemas.microsoft.com/office/drawing/2014/main" id="{DB32E959-7895-EF93-C57D-4B2768570333}"/>
                  </a:ext>
                </a:extLst>
              </p:cNvPr>
              <p:cNvSpPr/>
              <p:nvPr/>
            </p:nvSpPr>
            <p:spPr>
              <a:xfrm>
                <a:off x="3524394" y="1634711"/>
                <a:ext cx="147652" cy="147650"/>
              </a:xfrm>
              <a:prstGeom prst="ellipse">
                <a:avLst/>
              </a:prstGeom>
              <a:solidFill>
                <a:srgbClr val="5EB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val 69">
                <a:extLst>
                  <a:ext uri="{FF2B5EF4-FFF2-40B4-BE49-F238E27FC236}">
                    <a16:creationId xmlns:a16="http://schemas.microsoft.com/office/drawing/2014/main" id="{886D6E0A-22B9-17C1-CF0B-C2FCE7A0DB86}"/>
                  </a:ext>
                </a:extLst>
              </p:cNvPr>
              <p:cNvSpPr/>
              <p:nvPr/>
            </p:nvSpPr>
            <p:spPr>
              <a:xfrm>
                <a:off x="3711738" y="1634711"/>
                <a:ext cx="147652" cy="147650"/>
              </a:xfrm>
              <a:prstGeom prst="ellipse">
                <a:avLst/>
              </a:prstGeom>
              <a:solidFill>
                <a:srgbClr val="7591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 name="Oval 70">
                <a:extLst>
                  <a:ext uri="{FF2B5EF4-FFF2-40B4-BE49-F238E27FC236}">
                    <a16:creationId xmlns:a16="http://schemas.microsoft.com/office/drawing/2014/main" id="{A93BF28D-9485-05E3-C788-D903F9A92B81}"/>
                  </a:ext>
                </a:extLst>
              </p:cNvPr>
              <p:cNvSpPr/>
              <p:nvPr/>
            </p:nvSpPr>
            <p:spPr>
              <a:xfrm>
                <a:off x="3909708" y="1634711"/>
                <a:ext cx="145249" cy="147649"/>
              </a:xfrm>
              <a:prstGeom prst="ellipse">
                <a:avLst/>
              </a:prstGeom>
              <a:solidFill>
                <a:srgbClr val="2453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sp>
            <p:nvSpPr>
              <p:cNvPr id="15" name="Oval 70">
                <a:extLst>
                  <a:ext uri="{FF2B5EF4-FFF2-40B4-BE49-F238E27FC236}">
                    <a16:creationId xmlns:a16="http://schemas.microsoft.com/office/drawing/2014/main" id="{7D721AE0-6ECB-DA23-0C17-B252A0D9D7AC}"/>
                  </a:ext>
                </a:extLst>
              </p:cNvPr>
              <p:cNvSpPr/>
              <p:nvPr/>
            </p:nvSpPr>
            <p:spPr>
              <a:xfrm>
                <a:off x="4095466" y="1634710"/>
                <a:ext cx="145249" cy="147649"/>
              </a:xfrm>
              <a:prstGeom prst="ellipse">
                <a:avLst/>
              </a:prstGeom>
              <a:solidFill>
                <a:srgbClr val="023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srgbClr val="FFFFFF"/>
                  </a:solidFill>
                  <a:effectLst/>
                  <a:uLnTx/>
                  <a:uFillTx/>
                  <a:latin typeface="Inter"/>
                  <a:ea typeface="+mn-ea"/>
                  <a:cs typeface="+mn-cs"/>
                </a:endParaRPr>
              </a:p>
            </p:txBody>
          </p:sp>
        </p:grpSp>
      </p:grpSp>
      <p:sp>
        <p:nvSpPr>
          <p:cNvPr id="19" name="Textplatzhalter 4">
            <a:extLst>
              <a:ext uri="{FF2B5EF4-FFF2-40B4-BE49-F238E27FC236}">
                <a16:creationId xmlns:a16="http://schemas.microsoft.com/office/drawing/2014/main" id="{1C556ECB-8AC7-F210-E837-1EA89C7AA6D4}"/>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grpSp>
        <p:nvGrpSpPr>
          <p:cNvPr id="11" name="Gruppieren 10">
            <a:extLst>
              <a:ext uri="{FF2B5EF4-FFF2-40B4-BE49-F238E27FC236}">
                <a16:creationId xmlns:a16="http://schemas.microsoft.com/office/drawing/2014/main" id="{6907402E-351C-F5F0-57D6-0909CD4880EF}"/>
              </a:ext>
            </a:extLst>
          </p:cNvPr>
          <p:cNvGrpSpPr/>
          <p:nvPr/>
        </p:nvGrpSpPr>
        <p:grpSpPr>
          <a:xfrm>
            <a:off x="514625" y="1486484"/>
            <a:ext cx="1499436" cy="379335"/>
            <a:chOff x="809012" y="1089256"/>
            <a:chExt cx="1499436" cy="379335"/>
          </a:xfrm>
        </p:grpSpPr>
        <p:sp>
          <p:nvSpPr>
            <p:cNvPr id="16" name="Textfeld 15">
              <a:extLst>
                <a:ext uri="{FF2B5EF4-FFF2-40B4-BE49-F238E27FC236}">
                  <a16:creationId xmlns:a16="http://schemas.microsoft.com/office/drawing/2014/main" id="{C2EFBEAB-8BF2-AC4D-3F06-686AD638223C}"/>
                </a:ext>
              </a:extLst>
            </p:cNvPr>
            <p:cNvSpPr txBox="1"/>
            <p:nvPr/>
          </p:nvSpPr>
          <p:spPr>
            <a:xfrm>
              <a:off x="962628" y="1089256"/>
              <a:ext cx="1345820" cy="379335"/>
            </a:xfrm>
            <a:prstGeom prst="rect">
              <a:avLst/>
            </a:prstGeom>
            <a:noFill/>
          </p:spPr>
          <p:txBody>
            <a:bodyPr wrap="square" rtlCol="0">
              <a:spAutoFit/>
            </a:bodyPr>
            <a:lstStyle/>
            <a:p>
              <a:pPr algn="l">
                <a:lnSpc>
                  <a:spcPct val="107000"/>
                </a:lnSpc>
              </a:pPr>
              <a:r>
                <a:rPr lang="de-AT" sz="900" dirty="0">
                  <a:latin typeface="+mn-lt"/>
                </a:rPr>
                <a:t>Kärnten</a:t>
              </a:r>
            </a:p>
            <a:p>
              <a:pPr algn="l">
                <a:lnSpc>
                  <a:spcPct val="107000"/>
                </a:lnSpc>
              </a:pPr>
              <a:r>
                <a:rPr lang="de-AT" sz="900" dirty="0">
                  <a:latin typeface="+mn-lt"/>
                </a:rPr>
                <a:t>Gesamtösterreich</a:t>
              </a:r>
            </a:p>
          </p:txBody>
        </p:sp>
        <p:sp>
          <p:nvSpPr>
            <p:cNvPr id="20" name="Rechteck 19">
              <a:extLst>
                <a:ext uri="{FF2B5EF4-FFF2-40B4-BE49-F238E27FC236}">
                  <a16:creationId xmlns:a16="http://schemas.microsoft.com/office/drawing/2014/main" id="{DB8C4E50-52D6-E7BB-C430-3E6EBA265C3A}"/>
                </a:ext>
              </a:extLst>
            </p:cNvPr>
            <p:cNvSpPr/>
            <p:nvPr/>
          </p:nvSpPr>
          <p:spPr>
            <a:xfrm>
              <a:off x="809012" y="1168785"/>
              <a:ext cx="144000" cy="90000"/>
            </a:xfrm>
            <a:prstGeom prst="rect">
              <a:avLst/>
            </a:prstGeom>
            <a:solidFill>
              <a:srgbClr val="036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endParaRPr lang="de-AT" sz="1600" dirty="0" err="1"/>
            </a:p>
          </p:txBody>
        </p:sp>
        <p:sp>
          <p:nvSpPr>
            <p:cNvPr id="21" name="Rechteck 20">
              <a:extLst>
                <a:ext uri="{FF2B5EF4-FFF2-40B4-BE49-F238E27FC236}">
                  <a16:creationId xmlns:a16="http://schemas.microsoft.com/office/drawing/2014/main" id="{5727D0B5-831F-3850-1D4F-223A1C5E4E44}"/>
                </a:ext>
              </a:extLst>
            </p:cNvPr>
            <p:cNvSpPr/>
            <p:nvPr/>
          </p:nvSpPr>
          <p:spPr>
            <a:xfrm>
              <a:off x="809012" y="1312536"/>
              <a:ext cx="144000" cy="90000"/>
            </a:xfrm>
            <a:prstGeom prst="rect">
              <a:avLst/>
            </a:prstGeom>
            <a:solidFill>
              <a:srgbClr val="4E97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pPr>
              <a:endParaRPr lang="de-AT" sz="1600" dirty="0" err="1"/>
            </a:p>
          </p:txBody>
        </p:sp>
      </p:grpSp>
    </p:spTree>
    <p:extLst>
      <p:ext uri="{BB962C8B-B14F-4D97-AF65-F5344CB8AC3E}">
        <p14:creationId xmlns:p14="http://schemas.microsoft.com/office/powerpoint/2010/main" val="3531066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1836509-BC26-4C7F-92AF-EB0B06E6CFD2}"/>
              </a:ext>
            </a:extLst>
          </p:cNvPr>
          <p:cNvSpPr>
            <a:spLocks noGrp="1"/>
          </p:cNvSpPr>
          <p:nvPr>
            <p:ph type="title"/>
          </p:nvPr>
        </p:nvSpPr>
        <p:spPr/>
        <p:txBody>
          <a:bodyPr/>
          <a:lstStyle/>
          <a:p>
            <a:r>
              <a:rPr lang="de-AT" sz="2400" b="1" dirty="0"/>
              <a:t>Themenüberblick: Bedeutung des Weltspartags</a:t>
            </a:r>
          </a:p>
        </p:txBody>
      </p:sp>
      <p:sp>
        <p:nvSpPr>
          <p:cNvPr id="7" name="Textplatzhalter 6">
            <a:extLst>
              <a:ext uri="{FF2B5EF4-FFF2-40B4-BE49-F238E27FC236}">
                <a16:creationId xmlns:a16="http://schemas.microsoft.com/office/drawing/2014/main" id="{D1758B84-8A15-4812-AFF3-B7DD2AE5A6E4}"/>
              </a:ext>
            </a:extLst>
          </p:cNvPr>
          <p:cNvSpPr>
            <a:spLocks noGrp="1"/>
          </p:cNvSpPr>
          <p:nvPr>
            <p:ph type="body" sz="quarter" idx="11"/>
          </p:nvPr>
        </p:nvSpPr>
        <p:spPr/>
        <p:txBody>
          <a:bodyPr/>
          <a:lstStyle/>
          <a:p>
            <a:pPr algn="l"/>
            <a:r>
              <a:rPr lang="de-DE" b="1" dirty="0"/>
              <a:t>Der Weltspartag gewinnt als Besuchsanlass wieder etwas an Bedeutung: </a:t>
            </a:r>
            <a:r>
              <a:rPr lang="de-DE" dirty="0"/>
              <a:t>Für 27% der </a:t>
            </a:r>
            <a:r>
              <a:rPr lang="de-DE" dirty="0" err="1"/>
              <a:t>Kärntner:innen</a:t>
            </a:r>
            <a:r>
              <a:rPr lang="de-DE" dirty="0"/>
              <a:t> ist er ein Grund, eine Bank oder Sparkasse aufzusuchen. Gegenüber 2019 entspricht das einem Plus von 7 Prozentpunkten.</a:t>
            </a:r>
            <a:endParaRPr lang="de-AT" dirty="0"/>
          </a:p>
          <a:p>
            <a:pPr algn="l"/>
            <a:endParaRPr lang="de-AT" dirty="0"/>
          </a:p>
          <a:p>
            <a:endParaRPr lang="de-AT" dirty="0"/>
          </a:p>
        </p:txBody>
      </p:sp>
      <p:sp>
        <p:nvSpPr>
          <p:cNvPr id="8" name="Textplatzhalter 7">
            <a:extLst>
              <a:ext uri="{FF2B5EF4-FFF2-40B4-BE49-F238E27FC236}">
                <a16:creationId xmlns:a16="http://schemas.microsoft.com/office/drawing/2014/main" id="{CE706927-3BD8-429B-A16A-B814CC20A521}"/>
              </a:ext>
            </a:extLst>
          </p:cNvPr>
          <p:cNvSpPr>
            <a:spLocks noGrp="1"/>
          </p:cNvSpPr>
          <p:nvPr>
            <p:ph type="body" sz="quarter" idx="12"/>
          </p:nvPr>
        </p:nvSpPr>
        <p:spPr>
          <a:xfrm>
            <a:off x="6229006" y="756934"/>
            <a:ext cx="5616000" cy="742487"/>
          </a:xfrm>
        </p:spPr>
        <p:txBody>
          <a:bodyPr/>
          <a:lstStyle/>
          <a:p>
            <a:pPr algn="l"/>
            <a:r>
              <a:rPr lang="de-AT" b="1" dirty="0"/>
              <a:t>Einstellung zum Weltspartag: </a:t>
            </a:r>
            <a:r>
              <a:rPr lang="de-AT" dirty="0"/>
              <a:t>Der Weltspartag erinnert mehrheitlich an die Bedeutung des Sparens und wird als Angebot für Alt und Jung gesehen.</a:t>
            </a:r>
          </a:p>
          <a:p>
            <a:pPr algn="l"/>
            <a:endParaRPr lang="de-AT" dirty="0"/>
          </a:p>
        </p:txBody>
      </p:sp>
      <p:sp>
        <p:nvSpPr>
          <p:cNvPr id="9" name="Textplatzhalter 8">
            <a:extLst>
              <a:ext uri="{FF2B5EF4-FFF2-40B4-BE49-F238E27FC236}">
                <a16:creationId xmlns:a16="http://schemas.microsoft.com/office/drawing/2014/main" id="{C8AF0226-DB6D-45DC-9745-9A43BDBA481B}"/>
              </a:ext>
            </a:extLst>
          </p:cNvPr>
          <p:cNvSpPr>
            <a:spLocks noGrp="1"/>
          </p:cNvSpPr>
          <p:nvPr>
            <p:ph type="body" sz="quarter" idx="13"/>
          </p:nvPr>
        </p:nvSpPr>
        <p:spPr/>
        <p:txBody>
          <a:bodyPr/>
          <a:lstStyle/>
          <a:p>
            <a:pPr algn="l"/>
            <a:r>
              <a:rPr lang="de-AT" b="1" dirty="0"/>
              <a:t>Symbole zum Weltspartag: </a:t>
            </a:r>
            <a:r>
              <a:rPr lang="de-AT" dirty="0"/>
              <a:t>Klassische Symbole sind weiterhin stark mit dem Weltspartag verknüpft. In Kärnten steht das Sparschwein (49%) an erster Stelle, gefolgt vom </a:t>
            </a:r>
            <a:r>
              <a:rPr lang="de-AT" dirty="0" err="1"/>
              <a:t>Weltspartagsgeschenk</a:t>
            </a:r>
            <a:r>
              <a:rPr lang="de-AT" dirty="0"/>
              <a:t> (47%), dem Sparbuch (46%), </a:t>
            </a:r>
            <a:r>
              <a:rPr lang="de-AT" dirty="0" err="1"/>
              <a:t>Sumsi</a:t>
            </a:r>
            <a:r>
              <a:rPr lang="de-AT" dirty="0"/>
              <a:t> (42%) und Sparefroh (40%).</a:t>
            </a:r>
          </a:p>
          <a:p>
            <a:pPr algn="l"/>
            <a:endParaRPr lang="de-AT" dirty="0"/>
          </a:p>
          <a:p>
            <a:pPr algn="l"/>
            <a:endParaRPr lang="de-AT" dirty="0"/>
          </a:p>
        </p:txBody>
      </p:sp>
      <p:sp>
        <p:nvSpPr>
          <p:cNvPr id="3" name="object 31">
            <a:extLst>
              <a:ext uri="{FF2B5EF4-FFF2-40B4-BE49-F238E27FC236}">
                <a16:creationId xmlns:a16="http://schemas.microsoft.com/office/drawing/2014/main" id="{64406EEB-0260-7A89-118F-0B11488F4441}"/>
              </a:ext>
            </a:extLst>
          </p:cNvPr>
          <p:cNvSpPr txBox="1"/>
          <p:nvPr/>
        </p:nvSpPr>
        <p:spPr>
          <a:xfrm>
            <a:off x="8745648" y="1688789"/>
            <a:ext cx="2942089" cy="566822"/>
          </a:xfrm>
          <a:prstGeom prst="rect">
            <a:avLst/>
          </a:prstGeom>
        </p:spPr>
        <p:txBody>
          <a:bodyPr vert="horz" wrap="square" lIns="0" tIns="12700" rIns="0" bIns="0" rtlCol="0">
            <a:spAutoFit/>
          </a:bodyPr>
          <a:lstStyle/>
          <a:p>
            <a:pPr marL="12700">
              <a:lnSpc>
                <a:spcPct val="100000"/>
              </a:lnSpc>
              <a:spcBef>
                <a:spcPts val="100"/>
              </a:spcBef>
            </a:pPr>
            <a:r>
              <a:rPr lang="de-DE" sz="1200" dirty="0">
                <a:solidFill>
                  <a:schemeClr val="accent6"/>
                </a:solidFill>
                <a:latin typeface="Inter"/>
                <a:cs typeface="Inter"/>
              </a:rPr>
              <a:t>Der Weltspartag erinnert mich an die Bedeutung des Sparens/Geld beiseite Legens</a:t>
            </a:r>
          </a:p>
        </p:txBody>
      </p:sp>
      <p:sp>
        <p:nvSpPr>
          <p:cNvPr id="4" name="object 47">
            <a:extLst>
              <a:ext uri="{FF2B5EF4-FFF2-40B4-BE49-F238E27FC236}">
                <a16:creationId xmlns:a16="http://schemas.microsoft.com/office/drawing/2014/main" id="{06CAD580-2C27-ACB2-B4AC-07D077F436F4}"/>
              </a:ext>
            </a:extLst>
          </p:cNvPr>
          <p:cNvSpPr txBox="1"/>
          <p:nvPr/>
        </p:nvSpPr>
        <p:spPr>
          <a:xfrm>
            <a:off x="6437595" y="1393552"/>
            <a:ext cx="2183873" cy="1120820"/>
          </a:xfrm>
          <a:prstGeom prst="rect">
            <a:avLst/>
          </a:prstGeom>
        </p:spPr>
        <p:txBody>
          <a:bodyPr vert="horz" wrap="square" lIns="0" tIns="12700" rIns="0" bIns="0" rtlCol="0">
            <a:spAutoFit/>
          </a:bodyPr>
          <a:lstStyle/>
          <a:p>
            <a:pPr marL="12700">
              <a:lnSpc>
                <a:spcPct val="100000"/>
              </a:lnSpc>
              <a:spcBef>
                <a:spcPts val="100"/>
              </a:spcBef>
            </a:pPr>
            <a:r>
              <a:rPr lang="de-AT" sz="7200" b="1" spc="-25" dirty="0">
                <a:solidFill>
                  <a:schemeClr val="accent6"/>
                </a:solidFill>
                <a:latin typeface="Inter"/>
                <a:cs typeface="Inter"/>
              </a:rPr>
              <a:t>63</a:t>
            </a:r>
            <a:r>
              <a:rPr sz="7200" b="1" spc="-25" dirty="0">
                <a:solidFill>
                  <a:schemeClr val="accent6"/>
                </a:solidFill>
                <a:latin typeface="Inter"/>
                <a:cs typeface="Inter"/>
              </a:rPr>
              <a:t>%</a:t>
            </a:r>
            <a:endParaRPr sz="7200" dirty="0">
              <a:solidFill>
                <a:schemeClr val="accent6"/>
              </a:solidFill>
              <a:latin typeface="Inter"/>
              <a:cs typeface="Inter"/>
            </a:endParaRPr>
          </a:p>
        </p:txBody>
      </p:sp>
      <p:sp>
        <p:nvSpPr>
          <p:cNvPr id="5" name="object 31">
            <a:extLst>
              <a:ext uri="{FF2B5EF4-FFF2-40B4-BE49-F238E27FC236}">
                <a16:creationId xmlns:a16="http://schemas.microsoft.com/office/drawing/2014/main" id="{D636F1BB-3EBF-9207-81DE-BBFF53B82808}"/>
              </a:ext>
            </a:extLst>
          </p:cNvPr>
          <p:cNvSpPr txBox="1"/>
          <p:nvPr/>
        </p:nvSpPr>
        <p:spPr>
          <a:xfrm>
            <a:off x="8860704" y="2797679"/>
            <a:ext cx="3223538" cy="197490"/>
          </a:xfrm>
          <a:prstGeom prst="rect">
            <a:avLst/>
          </a:prstGeom>
        </p:spPr>
        <p:txBody>
          <a:bodyPr vert="horz" wrap="square" lIns="0" tIns="12700" rIns="0" bIns="0" rtlCol="0" anchor="ctr">
            <a:spAutoFit/>
          </a:bodyPr>
          <a:lstStyle/>
          <a:p>
            <a:pPr marL="12700" algn="l">
              <a:lnSpc>
                <a:spcPct val="100000"/>
              </a:lnSpc>
              <a:spcBef>
                <a:spcPts val="100"/>
              </a:spcBef>
            </a:pPr>
            <a:r>
              <a:rPr lang="de-DE" sz="1200">
                <a:solidFill>
                  <a:srgbClr val="B17EAD"/>
                </a:solidFill>
                <a:latin typeface="Inter"/>
                <a:cs typeface="Inter"/>
              </a:rPr>
              <a:t>Der Weltspartag ist für Alt und Jung</a:t>
            </a:r>
            <a:endParaRPr lang="de-DE" sz="1200" dirty="0">
              <a:solidFill>
                <a:srgbClr val="B17EAD"/>
              </a:solidFill>
              <a:latin typeface="Inter"/>
              <a:cs typeface="Inter"/>
            </a:endParaRPr>
          </a:p>
        </p:txBody>
      </p:sp>
      <p:sp>
        <p:nvSpPr>
          <p:cNvPr id="10" name="object 47">
            <a:extLst>
              <a:ext uri="{FF2B5EF4-FFF2-40B4-BE49-F238E27FC236}">
                <a16:creationId xmlns:a16="http://schemas.microsoft.com/office/drawing/2014/main" id="{D2C7F24D-68E2-0A0E-7D40-D87A3B0E4A8B}"/>
              </a:ext>
            </a:extLst>
          </p:cNvPr>
          <p:cNvSpPr txBox="1"/>
          <p:nvPr/>
        </p:nvSpPr>
        <p:spPr>
          <a:xfrm>
            <a:off x="6989857" y="2404017"/>
            <a:ext cx="1870847" cy="936154"/>
          </a:xfrm>
          <a:prstGeom prst="rect">
            <a:avLst/>
          </a:prstGeom>
        </p:spPr>
        <p:txBody>
          <a:bodyPr vert="horz" wrap="square" lIns="0" tIns="12700" rIns="0" bIns="0" rtlCol="0">
            <a:spAutoFit/>
          </a:bodyPr>
          <a:lstStyle/>
          <a:p>
            <a:pPr marL="12700">
              <a:lnSpc>
                <a:spcPct val="100000"/>
              </a:lnSpc>
              <a:spcBef>
                <a:spcPts val="100"/>
              </a:spcBef>
            </a:pPr>
            <a:r>
              <a:rPr lang="de-AT" sz="6000" b="1" spc="-25" dirty="0">
                <a:solidFill>
                  <a:srgbClr val="B17EAD"/>
                </a:solidFill>
                <a:latin typeface="Inter"/>
                <a:cs typeface="Inter"/>
              </a:rPr>
              <a:t>60</a:t>
            </a:r>
            <a:r>
              <a:rPr sz="6000" b="1" spc="-25" dirty="0">
                <a:solidFill>
                  <a:srgbClr val="B17EAD"/>
                </a:solidFill>
                <a:latin typeface="Inter"/>
                <a:cs typeface="Inter"/>
              </a:rPr>
              <a:t>%</a:t>
            </a:r>
            <a:endParaRPr sz="6000" dirty="0">
              <a:solidFill>
                <a:srgbClr val="B17EAD"/>
              </a:solidFill>
              <a:latin typeface="Inter"/>
              <a:cs typeface="Inter"/>
            </a:endParaRPr>
          </a:p>
        </p:txBody>
      </p:sp>
      <p:sp>
        <p:nvSpPr>
          <p:cNvPr id="12" name="object 47">
            <a:extLst>
              <a:ext uri="{FF2B5EF4-FFF2-40B4-BE49-F238E27FC236}">
                <a16:creationId xmlns:a16="http://schemas.microsoft.com/office/drawing/2014/main" id="{F4EFF673-5839-5F0F-AA85-A2E79DACE101}"/>
              </a:ext>
            </a:extLst>
          </p:cNvPr>
          <p:cNvSpPr txBox="1"/>
          <p:nvPr/>
        </p:nvSpPr>
        <p:spPr>
          <a:xfrm>
            <a:off x="3738299" y="1423520"/>
            <a:ext cx="2074408" cy="1028487"/>
          </a:xfrm>
          <a:prstGeom prst="rect">
            <a:avLst/>
          </a:prstGeom>
        </p:spPr>
        <p:txBody>
          <a:bodyPr vert="horz" wrap="square" lIns="0" tIns="12700" rIns="0" bIns="0" rtlCol="0">
            <a:spAutoFit/>
          </a:bodyPr>
          <a:lstStyle/>
          <a:p>
            <a:pPr marL="12700">
              <a:lnSpc>
                <a:spcPct val="100000"/>
              </a:lnSpc>
              <a:spcBef>
                <a:spcPts val="100"/>
              </a:spcBef>
            </a:pPr>
            <a:r>
              <a:rPr lang="de-AT" sz="6600" b="1" spc="-25" dirty="0">
                <a:solidFill>
                  <a:srgbClr val="608BE9"/>
                </a:solidFill>
                <a:latin typeface="Inter"/>
                <a:cs typeface="Inter"/>
              </a:rPr>
              <a:t>27</a:t>
            </a:r>
            <a:r>
              <a:rPr sz="6600" b="1" spc="-25" dirty="0">
                <a:solidFill>
                  <a:srgbClr val="608BE9"/>
                </a:solidFill>
                <a:latin typeface="Inter"/>
                <a:cs typeface="Inter"/>
              </a:rPr>
              <a:t>%</a:t>
            </a:r>
            <a:endParaRPr sz="6600" dirty="0">
              <a:solidFill>
                <a:srgbClr val="608BE9"/>
              </a:solidFill>
              <a:latin typeface="Inter"/>
              <a:cs typeface="Inter"/>
            </a:endParaRPr>
          </a:p>
        </p:txBody>
      </p:sp>
      <p:sp>
        <p:nvSpPr>
          <p:cNvPr id="13" name="object 31">
            <a:extLst>
              <a:ext uri="{FF2B5EF4-FFF2-40B4-BE49-F238E27FC236}">
                <a16:creationId xmlns:a16="http://schemas.microsoft.com/office/drawing/2014/main" id="{9A2B3C16-985A-10DD-B127-B971FE405CC8}"/>
              </a:ext>
            </a:extLst>
          </p:cNvPr>
          <p:cNvSpPr txBox="1"/>
          <p:nvPr/>
        </p:nvSpPr>
        <p:spPr>
          <a:xfrm>
            <a:off x="3769229" y="2302878"/>
            <a:ext cx="1920214" cy="566822"/>
          </a:xfrm>
          <a:prstGeom prst="rect">
            <a:avLst/>
          </a:prstGeom>
        </p:spPr>
        <p:txBody>
          <a:bodyPr vert="horz" wrap="square" lIns="0" tIns="12700" rIns="0" bIns="0" rtlCol="0">
            <a:spAutoFit/>
          </a:bodyPr>
          <a:lstStyle/>
          <a:p>
            <a:pPr marL="12700">
              <a:lnSpc>
                <a:spcPct val="100000"/>
              </a:lnSpc>
              <a:spcBef>
                <a:spcPts val="100"/>
              </a:spcBef>
            </a:pPr>
            <a:r>
              <a:rPr lang="de-DE" sz="1200" dirty="0">
                <a:solidFill>
                  <a:srgbClr val="03397F"/>
                </a:solidFill>
                <a:latin typeface="Inter"/>
                <a:cs typeface="Inter"/>
              </a:rPr>
              <a:t>Weltspartag ist ein Grund für einen Bank- oder Sparkassenbesuch</a:t>
            </a:r>
            <a:endParaRPr sz="1200" b="1" dirty="0">
              <a:solidFill>
                <a:srgbClr val="03397F"/>
              </a:solidFill>
              <a:latin typeface="Inter"/>
              <a:cs typeface="Inter"/>
            </a:endParaRPr>
          </a:p>
        </p:txBody>
      </p:sp>
      <p:pic>
        <p:nvPicPr>
          <p:cNvPr id="14" name="Grafik 13">
            <a:extLst>
              <a:ext uri="{FF2B5EF4-FFF2-40B4-BE49-F238E27FC236}">
                <a16:creationId xmlns:a16="http://schemas.microsoft.com/office/drawing/2014/main" id="{96EBE128-4BBE-BF3A-F17D-71B5F48A52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474" y="1657540"/>
            <a:ext cx="2801526" cy="1867684"/>
          </a:xfrm>
          <a:prstGeom prst="rect">
            <a:avLst/>
          </a:prstGeom>
        </p:spPr>
      </p:pic>
      <p:cxnSp>
        <p:nvCxnSpPr>
          <p:cNvPr id="15" name="Gerader Verbinder 14">
            <a:extLst>
              <a:ext uri="{FF2B5EF4-FFF2-40B4-BE49-F238E27FC236}">
                <a16:creationId xmlns:a16="http://schemas.microsoft.com/office/drawing/2014/main" id="{1514FE3B-D3FA-D785-0894-E18C5EC32DA0}"/>
              </a:ext>
            </a:extLst>
          </p:cNvPr>
          <p:cNvCxnSpPr/>
          <p:nvPr/>
        </p:nvCxnSpPr>
        <p:spPr>
          <a:xfrm>
            <a:off x="3521413" y="2928068"/>
            <a:ext cx="2168030" cy="0"/>
          </a:xfrm>
          <a:prstGeom prst="line">
            <a:avLst/>
          </a:prstGeom>
          <a:ln>
            <a:solidFill>
              <a:srgbClr val="03397F"/>
            </a:solidFill>
            <a:prstDash val="sysDash"/>
          </a:ln>
        </p:spPr>
        <p:style>
          <a:lnRef idx="1">
            <a:schemeClr val="accent1"/>
          </a:lnRef>
          <a:fillRef idx="0">
            <a:schemeClr val="accent1"/>
          </a:fillRef>
          <a:effectRef idx="0">
            <a:schemeClr val="accent1"/>
          </a:effectRef>
          <a:fontRef idx="minor">
            <a:schemeClr val="tx1"/>
          </a:fontRef>
        </p:style>
      </p:cxnSp>
      <p:sp>
        <p:nvSpPr>
          <p:cNvPr id="17" name="object 31">
            <a:extLst>
              <a:ext uri="{FF2B5EF4-FFF2-40B4-BE49-F238E27FC236}">
                <a16:creationId xmlns:a16="http://schemas.microsoft.com/office/drawing/2014/main" id="{F7386D52-DB6A-A01D-E5A7-B5CF4014BA23}"/>
              </a:ext>
            </a:extLst>
          </p:cNvPr>
          <p:cNvSpPr txBox="1"/>
          <p:nvPr/>
        </p:nvSpPr>
        <p:spPr>
          <a:xfrm>
            <a:off x="3738299" y="3019001"/>
            <a:ext cx="1920214" cy="197490"/>
          </a:xfrm>
          <a:prstGeom prst="rect">
            <a:avLst/>
          </a:prstGeom>
        </p:spPr>
        <p:txBody>
          <a:bodyPr vert="horz" wrap="square" lIns="0" tIns="12700" rIns="0" bIns="0" rtlCol="0">
            <a:spAutoFit/>
          </a:bodyPr>
          <a:lstStyle/>
          <a:p>
            <a:pPr marL="12700">
              <a:lnSpc>
                <a:spcPct val="100000"/>
              </a:lnSpc>
              <a:spcBef>
                <a:spcPts val="100"/>
              </a:spcBef>
            </a:pPr>
            <a:r>
              <a:rPr lang="de-DE" sz="1200" dirty="0">
                <a:solidFill>
                  <a:srgbClr val="608BE9"/>
                </a:solidFill>
                <a:latin typeface="Inter"/>
                <a:cs typeface="Inter"/>
              </a:rPr>
              <a:t>+7 %P vs. 2019</a:t>
            </a:r>
            <a:endParaRPr sz="1200" b="1" dirty="0">
              <a:solidFill>
                <a:srgbClr val="608BE9"/>
              </a:solidFill>
              <a:latin typeface="Inter"/>
              <a:cs typeface="Inter"/>
            </a:endParaRPr>
          </a:p>
        </p:txBody>
      </p:sp>
      <p:graphicFrame>
        <p:nvGraphicFramePr>
          <p:cNvPr id="18" name="Objekt 17">
            <a:extLst>
              <a:ext uri="{FF2B5EF4-FFF2-40B4-BE49-F238E27FC236}">
                <a16:creationId xmlns:a16="http://schemas.microsoft.com/office/drawing/2014/main" id="{066C7620-0FE1-6C3A-960D-41F34150E151}"/>
              </a:ext>
            </a:extLst>
          </p:cNvPr>
          <p:cNvGraphicFramePr>
            <a:graphicFrameLocks noChangeAspect="1"/>
          </p:cNvGraphicFramePr>
          <p:nvPr>
            <p:extLst>
              <p:ext uri="{D42A27DB-BD31-4B8C-83A1-F6EECF244321}">
                <p14:modId xmlns:p14="http://schemas.microsoft.com/office/powerpoint/2010/main" val="2680431375"/>
              </p:ext>
            </p:extLst>
          </p:nvPr>
        </p:nvGraphicFramePr>
        <p:xfrm>
          <a:off x="873125" y="4192588"/>
          <a:ext cx="10437813" cy="2149475"/>
        </p:xfrm>
        <a:graphic>
          <a:graphicData uri="http://schemas.openxmlformats.org/presentationml/2006/ole">
            <mc:AlternateContent xmlns:mc="http://schemas.openxmlformats.org/markup-compatibility/2006">
              <mc:Choice xmlns:v="urn:schemas-microsoft-com:vml" Requires="v">
                <p:oleObj name="Worksheet" r:id="rId3" imgW="7820100" imgH="1609674" progId="Excel.Sheet.12">
                  <p:embed/>
                </p:oleObj>
              </mc:Choice>
              <mc:Fallback>
                <p:oleObj name="Worksheet" r:id="rId3" imgW="7820100" imgH="1609674" progId="Excel.Sheet.12">
                  <p:embed/>
                  <p:pic>
                    <p:nvPicPr>
                      <p:cNvPr id="18" name="Objekt 17">
                        <a:extLst>
                          <a:ext uri="{FF2B5EF4-FFF2-40B4-BE49-F238E27FC236}">
                            <a16:creationId xmlns:a16="http://schemas.microsoft.com/office/drawing/2014/main" id="{066C7620-0FE1-6C3A-960D-41F34150E151}"/>
                          </a:ext>
                        </a:extLst>
                      </p:cNvPr>
                      <p:cNvPicPr/>
                      <p:nvPr/>
                    </p:nvPicPr>
                    <p:blipFill>
                      <a:blip r:embed="rId4"/>
                      <a:stretch>
                        <a:fillRect/>
                      </a:stretch>
                    </p:blipFill>
                    <p:spPr>
                      <a:xfrm>
                        <a:off x="873125" y="4192588"/>
                        <a:ext cx="10437813" cy="2149475"/>
                      </a:xfrm>
                      <a:prstGeom prst="rect">
                        <a:avLst/>
                      </a:prstGeom>
                    </p:spPr>
                  </p:pic>
                </p:oleObj>
              </mc:Fallback>
            </mc:AlternateContent>
          </a:graphicData>
        </a:graphic>
      </p:graphicFrame>
    </p:spTree>
    <p:extLst>
      <p:ext uri="{BB962C8B-B14F-4D97-AF65-F5344CB8AC3E}">
        <p14:creationId xmlns:p14="http://schemas.microsoft.com/office/powerpoint/2010/main" val="688573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4B757-FE9F-9BD9-D78C-CD4D7F06E835}"/>
            </a:ext>
          </a:extLst>
        </p:cNvPr>
        <p:cNvGrpSpPr/>
        <p:nvPr/>
      </p:nvGrpSpPr>
      <p:grpSpPr>
        <a:xfrm>
          <a:off x="0" y="0"/>
          <a:ext cx="0" cy="0"/>
          <a:chOff x="0" y="0"/>
          <a:chExt cx="0" cy="0"/>
        </a:xfrm>
      </p:grpSpPr>
      <p:graphicFrame>
        <p:nvGraphicFramePr>
          <p:cNvPr id="3" name="Objekt 2">
            <a:extLst>
              <a:ext uri="{FF2B5EF4-FFF2-40B4-BE49-F238E27FC236}">
                <a16:creationId xmlns:a16="http://schemas.microsoft.com/office/drawing/2014/main" id="{22288FCA-A3BE-3902-9E5B-E8338BD75C5B}"/>
              </a:ext>
            </a:extLst>
          </p:cNvPr>
          <p:cNvGraphicFramePr>
            <a:graphicFrameLocks noChangeAspect="1"/>
          </p:cNvGraphicFramePr>
          <p:nvPr>
            <p:extLst>
              <p:ext uri="{D42A27DB-BD31-4B8C-83A1-F6EECF244321}">
                <p14:modId xmlns:p14="http://schemas.microsoft.com/office/powerpoint/2010/main" val="133711434"/>
              </p:ext>
            </p:extLst>
          </p:nvPr>
        </p:nvGraphicFramePr>
        <p:xfrm>
          <a:off x="504825" y="1924050"/>
          <a:ext cx="10567988" cy="3983038"/>
        </p:xfrm>
        <a:graphic>
          <a:graphicData uri="http://schemas.openxmlformats.org/presentationml/2006/ole">
            <mc:AlternateContent xmlns:mc="http://schemas.openxmlformats.org/markup-compatibility/2006">
              <mc:Choice xmlns:v="urn:schemas-microsoft-com:vml" Requires="v">
                <p:oleObj name="Worksheet" r:id="rId3" imgW="9629614" imgH="3629102" progId="Excel.Sheet.12">
                  <p:embed/>
                </p:oleObj>
              </mc:Choice>
              <mc:Fallback>
                <p:oleObj name="Worksheet" r:id="rId3" imgW="9629614" imgH="3629102" progId="Excel.Sheet.12">
                  <p:embed/>
                  <p:pic>
                    <p:nvPicPr>
                      <p:cNvPr id="3" name="Objekt 2">
                        <a:extLst>
                          <a:ext uri="{FF2B5EF4-FFF2-40B4-BE49-F238E27FC236}">
                            <a16:creationId xmlns:a16="http://schemas.microsoft.com/office/drawing/2014/main" id="{22288FCA-A3BE-3902-9E5B-E8338BD75C5B}"/>
                          </a:ext>
                        </a:extLst>
                      </p:cNvPr>
                      <p:cNvPicPr/>
                      <p:nvPr/>
                    </p:nvPicPr>
                    <p:blipFill>
                      <a:blip r:embed="rId4"/>
                      <a:stretch>
                        <a:fillRect/>
                      </a:stretch>
                    </p:blipFill>
                    <p:spPr>
                      <a:xfrm>
                        <a:off x="504825" y="1924050"/>
                        <a:ext cx="10567988" cy="3983038"/>
                      </a:xfrm>
                      <a:prstGeom prst="rect">
                        <a:avLst/>
                      </a:prstGeom>
                    </p:spPr>
                  </p:pic>
                </p:oleObj>
              </mc:Fallback>
            </mc:AlternateContent>
          </a:graphicData>
        </a:graphic>
      </p:graphicFrame>
      <p:sp>
        <p:nvSpPr>
          <p:cNvPr id="13" name="Titel 12">
            <a:extLst>
              <a:ext uri="{FF2B5EF4-FFF2-40B4-BE49-F238E27FC236}">
                <a16:creationId xmlns:a16="http://schemas.microsoft.com/office/drawing/2014/main" id="{104A1901-DAAD-B15A-E52C-0B6F6775A023}"/>
              </a:ext>
            </a:extLst>
          </p:cNvPr>
          <p:cNvSpPr>
            <a:spLocks noGrp="1"/>
          </p:cNvSpPr>
          <p:nvPr>
            <p:ph type="title"/>
          </p:nvPr>
        </p:nvSpPr>
        <p:spPr/>
        <p:txBody>
          <a:bodyPr/>
          <a:lstStyle/>
          <a:p>
            <a:r>
              <a:rPr lang="de-DE" dirty="0"/>
              <a:t>Der Weltspartag gewinnt als Anlass für einen Bank- oder Sparkassenbesuch wieder an Bedeutung. Nach 20% im Jahr 2019 liegt der Anteil 2026 bei 27% und damit auch über dem Niveau von 2009 und 2013.</a:t>
            </a:r>
            <a:br>
              <a:rPr lang="de-DE" dirty="0"/>
            </a:br>
            <a:endParaRPr lang="de-AT" dirty="0"/>
          </a:p>
        </p:txBody>
      </p:sp>
      <p:sp>
        <p:nvSpPr>
          <p:cNvPr id="14" name="Textplatzhalter 13">
            <a:extLst>
              <a:ext uri="{FF2B5EF4-FFF2-40B4-BE49-F238E27FC236}">
                <a16:creationId xmlns:a16="http://schemas.microsoft.com/office/drawing/2014/main" id="{14D44005-9568-FE56-E397-1FEAD127AA64}"/>
              </a:ext>
            </a:extLst>
          </p:cNvPr>
          <p:cNvSpPr>
            <a:spLocks noGrp="1"/>
          </p:cNvSpPr>
          <p:nvPr>
            <p:ph type="body" sz="quarter" idx="15"/>
          </p:nvPr>
        </p:nvSpPr>
        <p:spPr/>
        <p:txBody>
          <a:bodyPr/>
          <a:lstStyle/>
          <a:p>
            <a:r>
              <a:rPr lang="de-DE" spc="-10" dirty="0">
                <a:solidFill>
                  <a:srgbClr val="202020"/>
                </a:solidFill>
              </a:rPr>
              <a:t>Weltspartag als Grund für einen Bank- oder Sparkassenbesuch </a:t>
            </a:r>
            <a:r>
              <a:rPr lang="de-AT" dirty="0"/>
              <a:t>– Kärnten</a:t>
            </a:r>
          </a:p>
        </p:txBody>
      </p:sp>
      <p:sp>
        <p:nvSpPr>
          <p:cNvPr id="6" name="Textplatzhalter 5">
            <a:extLst>
              <a:ext uri="{FF2B5EF4-FFF2-40B4-BE49-F238E27FC236}">
                <a16:creationId xmlns:a16="http://schemas.microsoft.com/office/drawing/2014/main" id="{712C3790-4055-B311-4B31-06B0E5D4BA98}"/>
              </a:ext>
            </a:extLst>
          </p:cNvPr>
          <p:cNvSpPr>
            <a:spLocks noGrp="1"/>
          </p:cNvSpPr>
          <p:nvPr>
            <p:ph type="body" sz="quarter" idx="12"/>
          </p:nvPr>
        </p:nvSpPr>
        <p:spPr>
          <a:xfrm>
            <a:off x="3589200" y="6588000"/>
            <a:ext cx="7164000" cy="180000"/>
          </a:xfrm>
        </p:spPr>
        <p:txBody>
          <a:bodyPr/>
          <a:lstStyle/>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r>
              <a:rPr kumimoji="0" lang="de-AT" sz="500" b="1" i="0" u="none" strike="noStrike" kern="1200" cap="none" spc="0" normalizeH="0" baseline="0" noProof="0" dirty="0">
                <a:ln>
                  <a:noFill/>
                </a:ln>
                <a:solidFill>
                  <a:srgbClr val="235275"/>
                </a:solidFill>
                <a:effectLst/>
                <a:uLnTx/>
                <a:uFillTx/>
                <a:latin typeface="Inter"/>
                <a:ea typeface="+mn-ea"/>
                <a:cs typeface="+mn-cs"/>
              </a:rPr>
              <a:t>Frage 16: </a:t>
            </a:r>
            <a:r>
              <a:rPr kumimoji="0" lang="de-AT" sz="500" b="0" i="0" u="none" strike="noStrike" kern="1200" cap="none" spc="0" normalizeH="0" baseline="0" noProof="0" dirty="0">
                <a:ln>
                  <a:noFill/>
                </a:ln>
                <a:solidFill>
                  <a:srgbClr val="235275"/>
                </a:solidFill>
                <a:effectLst/>
                <a:uLnTx/>
                <a:uFillTx/>
                <a:latin typeface="Inter"/>
                <a:ea typeface="+mn-ea"/>
                <a:cs typeface="+mn-cs"/>
              </a:rPr>
              <a:t>"</a:t>
            </a:r>
            <a:r>
              <a:rPr kumimoji="0" lang="de-DE" sz="500" b="0" i="0" u="none" strike="noStrike" kern="1200" cap="none" spc="0" normalizeH="0" baseline="0" noProof="0" dirty="0">
                <a:ln>
                  <a:noFill/>
                </a:ln>
                <a:solidFill>
                  <a:srgbClr val="235275"/>
                </a:solidFill>
                <a:effectLst/>
                <a:uLnTx/>
                <a:uFillTx/>
                <a:latin typeface="Inter"/>
                <a:ea typeface="+mn-ea"/>
                <a:cs typeface="+mn-cs"/>
              </a:rPr>
              <a:t>Nun noch zu einem bekannten Anlass rund ums Sparen: dem Weltspartag. Im Oktober gibt es wieder – wie jedes Jahr – den Weltspartag. Wie ist das bei Ihnen, ist der Weltspartag für Sie ein Grund in Ihre Bank oder Sparkasse zu gehen?"</a:t>
            </a:r>
          </a:p>
        </p:txBody>
      </p:sp>
      <p:sp>
        <p:nvSpPr>
          <p:cNvPr id="7" name="Textplatzhalter 4">
            <a:extLst>
              <a:ext uri="{FF2B5EF4-FFF2-40B4-BE49-F238E27FC236}">
                <a16:creationId xmlns:a16="http://schemas.microsoft.com/office/drawing/2014/main" id="{93991F21-3ED2-3F3F-F7E1-5D6FDB2699F6}"/>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2224486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E75FD-ACDB-4A99-5814-40620B102C02}"/>
            </a:ext>
          </a:extLst>
        </p:cNvPr>
        <p:cNvGrpSpPr/>
        <p:nvPr/>
      </p:nvGrpSpPr>
      <p:grpSpPr>
        <a:xfrm>
          <a:off x="0" y="0"/>
          <a:ext cx="0" cy="0"/>
          <a:chOff x="0" y="0"/>
          <a:chExt cx="0" cy="0"/>
        </a:xfrm>
      </p:grpSpPr>
      <p:graphicFrame>
        <p:nvGraphicFramePr>
          <p:cNvPr id="5" name="Objekt 4">
            <a:extLst>
              <a:ext uri="{FF2B5EF4-FFF2-40B4-BE49-F238E27FC236}">
                <a16:creationId xmlns:a16="http://schemas.microsoft.com/office/drawing/2014/main" id="{0EF441F7-767D-4581-B2D6-C62BDF11872A}"/>
              </a:ext>
            </a:extLst>
          </p:cNvPr>
          <p:cNvGraphicFramePr>
            <a:graphicFrameLocks noChangeAspect="1"/>
          </p:cNvGraphicFramePr>
          <p:nvPr>
            <p:extLst>
              <p:ext uri="{D42A27DB-BD31-4B8C-83A1-F6EECF244321}">
                <p14:modId xmlns:p14="http://schemas.microsoft.com/office/powerpoint/2010/main" val="808759779"/>
              </p:ext>
            </p:extLst>
          </p:nvPr>
        </p:nvGraphicFramePr>
        <p:xfrm>
          <a:off x="46038" y="1565275"/>
          <a:ext cx="11725275" cy="4467225"/>
        </p:xfrm>
        <a:graphic>
          <a:graphicData uri="http://schemas.openxmlformats.org/presentationml/2006/ole">
            <mc:AlternateContent xmlns:mc="http://schemas.openxmlformats.org/markup-compatibility/2006">
              <mc:Choice xmlns:v="urn:schemas-microsoft-com:vml" Requires="v">
                <p:oleObj name="Worksheet" r:id="rId3" imgW="11725329" imgH="4467251" progId="Excel.Sheet.12">
                  <p:embed/>
                </p:oleObj>
              </mc:Choice>
              <mc:Fallback>
                <p:oleObj name="Worksheet" r:id="rId3" imgW="11725329" imgH="4467251" progId="Excel.Sheet.12">
                  <p:embed/>
                  <p:pic>
                    <p:nvPicPr>
                      <p:cNvPr id="5" name="Objekt 4">
                        <a:extLst>
                          <a:ext uri="{FF2B5EF4-FFF2-40B4-BE49-F238E27FC236}">
                            <a16:creationId xmlns:a16="http://schemas.microsoft.com/office/drawing/2014/main" id="{0EF441F7-767D-4581-B2D6-C62BDF11872A}"/>
                          </a:ext>
                        </a:extLst>
                      </p:cNvPr>
                      <p:cNvPicPr/>
                      <p:nvPr/>
                    </p:nvPicPr>
                    <p:blipFill>
                      <a:blip r:embed="rId4"/>
                      <a:stretch>
                        <a:fillRect/>
                      </a:stretch>
                    </p:blipFill>
                    <p:spPr>
                      <a:xfrm>
                        <a:off x="46038" y="1565275"/>
                        <a:ext cx="11725275" cy="4467225"/>
                      </a:xfrm>
                      <a:prstGeom prst="rect">
                        <a:avLst/>
                      </a:prstGeom>
                    </p:spPr>
                  </p:pic>
                </p:oleObj>
              </mc:Fallback>
            </mc:AlternateContent>
          </a:graphicData>
        </a:graphic>
      </p:graphicFrame>
      <p:sp>
        <p:nvSpPr>
          <p:cNvPr id="8" name="Textplatzhalter 7">
            <a:extLst>
              <a:ext uri="{FF2B5EF4-FFF2-40B4-BE49-F238E27FC236}">
                <a16:creationId xmlns:a16="http://schemas.microsoft.com/office/drawing/2014/main" id="{E862E3C9-5E24-0888-405B-FA12E4BC716C}"/>
              </a:ext>
            </a:extLst>
          </p:cNvPr>
          <p:cNvSpPr>
            <a:spLocks noGrp="1"/>
          </p:cNvSpPr>
          <p:nvPr>
            <p:ph type="body" sz="quarter" idx="15"/>
          </p:nvPr>
        </p:nvSpPr>
        <p:spPr/>
        <p:txBody>
          <a:bodyPr/>
          <a:lstStyle/>
          <a:p>
            <a:br>
              <a:rPr lang="de-AT" dirty="0"/>
            </a:br>
            <a:r>
              <a:rPr lang="de-AT" dirty="0"/>
              <a:t>Einstellung zum Weltspartag – Kärnten</a:t>
            </a:r>
          </a:p>
        </p:txBody>
      </p:sp>
      <p:sp>
        <p:nvSpPr>
          <p:cNvPr id="2" name="Titel 1">
            <a:extLst>
              <a:ext uri="{FF2B5EF4-FFF2-40B4-BE49-F238E27FC236}">
                <a16:creationId xmlns:a16="http://schemas.microsoft.com/office/drawing/2014/main" id="{F4E916FC-A9C6-6FF5-15B5-5B0BEDD4EFCF}"/>
              </a:ext>
            </a:extLst>
          </p:cNvPr>
          <p:cNvSpPr>
            <a:spLocks noGrp="1"/>
          </p:cNvSpPr>
          <p:nvPr>
            <p:ph type="title"/>
          </p:nvPr>
        </p:nvSpPr>
        <p:spPr>
          <a:noFill/>
        </p:spPr>
        <p:txBody>
          <a:bodyPr/>
          <a:lstStyle/>
          <a:p>
            <a:r>
              <a:rPr lang="de-DE" dirty="0"/>
              <a:t>Für 63% der </a:t>
            </a:r>
            <a:r>
              <a:rPr lang="de-DE" dirty="0" err="1"/>
              <a:t>Kärntner:innen</a:t>
            </a:r>
            <a:r>
              <a:rPr lang="de-DE" dirty="0"/>
              <a:t> erinnert der Weltspartag an die Bedeutung des Sparens. 60% sehen ihn als Angebot für alle Generationen. Gleichzeitig ist für 48% der Weltspartag vor allem etwas für Kinder, während 46% ihn als veraltet empfinden.</a:t>
            </a:r>
            <a:endParaRPr lang="de-AT" dirty="0"/>
          </a:p>
        </p:txBody>
      </p:sp>
      <p:sp>
        <p:nvSpPr>
          <p:cNvPr id="3" name="Textplatzhalter 2">
            <a:extLst>
              <a:ext uri="{FF2B5EF4-FFF2-40B4-BE49-F238E27FC236}">
                <a16:creationId xmlns:a16="http://schemas.microsoft.com/office/drawing/2014/main" id="{11ECD8C2-2AA7-2459-E6FF-9BDC4D0E2C95}"/>
              </a:ext>
            </a:extLst>
          </p:cNvPr>
          <p:cNvSpPr>
            <a:spLocks noGrp="1"/>
          </p:cNvSpPr>
          <p:nvPr>
            <p:ph type="body" sz="quarter" idx="12"/>
          </p:nvPr>
        </p:nvSpPr>
        <p:spPr/>
        <p:txBody>
          <a:bodyPr/>
          <a:lstStyle/>
          <a:p>
            <a:pPr lvl="0">
              <a:defRPr/>
            </a:pPr>
            <a:r>
              <a:rPr lang="de-AT" dirty="0"/>
              <a:t>Frage 17: </a:t>
            </a:r>
            <a:r>
              <a:rPr lang="de-AT" b="0" dirty="0"/>
              <a:t>"</a:t>
            </a:r>
            <a:r>
              <a:rPr lang="de-DE" b="0" dirty="0"/>
              <a:t>Nun noch etwas zum Thema Weltspartag. Welche der folgenden Aussagen zum Weltspartag treffen auf Sie persönlich zu?</a:t>
            </a:r>
            <a:r>
              <a:rPr lang="de-AT" b="0" dirty="0"/>
              <a:t>"</a:t>
            </a:r>
            <a:endParaRPr lang="de-AT" dirty="0"/>
          </a:p>
        </p:txBody>
      </p:sp>
      <p:sp>
        <p:nvSpPr>
          <p:cNvPr id="9" name="Textplatzhalter 4">
            <a:extLst>
              <a:ext uri="{FF2B5EF4-FFF2-40B4-BE49-F238E27FC236}">
                <a16:creationId xmlns:a16="http://schemas.microsoft.com/office/drawing/2014/main" id="{E424796C-3A46-0A74-BC57-878FA931EB3C}"/>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spTree>
    <p:extLst>
      <p:ext uri="{BB962C8B-B14F-4D97-AF65-F5344CB8AC3E}">
        <p14:creationId xmlns:p14="http://schemas.microsoft.com/office/powerpoint/2010/main" val="1652694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1E946-BF62-EA09-8E06-4753F0C4387C}"/>
            </a:ext>
          </a:extLst>
        </p:cNvPr>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F8139947-8590-9835-6BF0-932311E3943B}"/>
              </a:ext>
            </a:extLst>
          </p:cNvPr>
          <p:cNvGraphicFramePr>
            <a:graphicFrameLocks noChangeAspect="1"/>
          </p:cNvGraphicFramePr>
          <p:nvPr>
            <p:extLst>
              <p:ext uri="{D42A27DB-BD31-4B8C-83A1-F6EECF244321}">
                <p14:modId xmlns:p14="http://schemas.microsoft.com/office/powerpoint/2010/main" val="3921973649"/>
              </p:ext>
            </p:extLst>
          </p:nvPr>
        </p:nvGraphicFramePr>
        <p:xfrm>
          <a:off x="349250" y="1564536"/>
          <a:ext cx="10772775" cy="4694237"/>
        </p:xfrm>
        <a:graphic>
          <a:graphicData uri="http://schemas.openxmlformats.org/presentationml/2006/ole">
            <mc:AlternateContent xmlns:mc="http://schemas.openxmlformats.org/markup-compatibility/2006">
              <mc:Choice xmlns:v="urn:schemas-microsoft-com:vml" Requires="v">
                <p:oleObj name="Worksheet" r:id="rId3" imgW="11496643" imgH="5010252" progId="Excel.Sheet.12">
                  <p:embed/>
                </p:oleObj>
              </mc:Choice>
              <mc:Fallback>
                <p:oleObj name="Worksheet" r:id="rId3" imgW="11496643" imgH="5010252" progId="Excel.Sheet.12">
                  <p:embed/>
                  <p:pic>
                    <p:nvPicPr>
                      <p:cNvPr id="4" name="Objekt 3">
                        <a:extLst>
                          <a:ext uri="{FF2B5EF4-FFF2-40B4-BE49-F238E27FC236}">
                            <a16:creationId xmlns:a16="http://schemas.microsoft.com/office/drawing/2014/main" id="{F8139947-8590-9835-6BF0-932311E3943B}"/>
                          </a:ext>
                        </a:extLst>
                      </p:cNvPr>
                      <p:cNvPicPr/>
                      <p:nvPr/>
                    </p:nvPicPr>
                    <p:blipFill>
                      <a:blip r:embed="rId4"/>
                      <a:stretch>
                        <a:fillRect/>
                      </a:stretch>
                    </p:blipFill>
                    <p:spPr>
                      <a:xfrm>
                        <a:off x="349250" y="1564536"/>
                        <a:ext cx="10772775" cy="4694237"/>
                      </a:xfrm>
                      <a:prstGeom prst="rect">
                        <a:avLst/>
                      </a:prstGeom>
                    </p:spPr>
                  </p:pic>
                </p:oleObj>
              </mc:Fallback>
            </mc:AlternateContent>
          </a:graphicData>
        </a:graphic>
      </p:graphicFrame>
      <p:sp>
        <p:nvSpPr>
          <p:cNvPr id="8" name="Textplatzhalter 7">
            <a:extLst>
              <a:ext uri="{FF2B5EF4-FFF2-40B4-BE49-F238E27FC236}">
                <a16:creationId xmlns:a16="http://schemas.microsoft.com/office/drawing/2014/main" id="{A8FF59F9-C0A4-AE32-34ED-53A40F6AB039}"/>
              </a:ext>
            </a:extLst>
          </p:cNvPr>
          <p:cNvSpPr>
            <a:spLocks noGrp="1"/>
          </p:cNvSpPr>
          <p:nvPr>
            <p:ph type="body" sz="quarter" idx="15"/>
          </p:nvPr>
        </p:nvSpPr>
        <p:spPr/>
        <p:txBody>
          <a:bodyPr/>
          <a:lstStyle/>
          <a:p>
            <a:br>
              <a:rPr lang="de-AT" dirty="0"/>
            </a:br>
            <a:r>
              <a:rPr lang="de-AT" dirty="0"/>
              <a:t>Symbole zum Weltspartag – Kärnten</a:t>
            </a:r>
          </a:p>
        </p:txBody>
      </p:sp>
      <p:sp>
        <p:nvSpPr>
          <p:cNvPr id="2" name="Titel 1">
            <a:extLst>
              <a:ext uri="{FF2B5EF4-FFF2-40B4-BE49-F238E27FC236}">
                <a16:creationId xmlns:a16="http://schemas.microsoft.com/office/drawing/2014/main" id="{BC3B4AED-3CE7-2174-8765-BDE6A6FB1E5C}"/>
              </a:ext>
            </a:extLst>
          </p:cNvPr>
          <p:cNvSpPr>
            <a:spLocks noGrp="1"/>
          </p:cNvSpPr>
          <p:nvPr>
            <p:ph type="title"/>
          </p:nvPr>
        </p:nvSpPr>
        <p:spPr>
          <a:noFill/>
        </p:spPr>
        <p:txBody>
          <a:bodyPr/>
          <a:lstStyle/>
          <a:p>
            <a:r>
              <a:rPr lang="de-DE" dirty="0"/>
              <a:t>Am häufigsten wird der Weltspartag in Kärnten mit dem Sparschwein verbunden (49%), gefolgt vom </a:t>
            </a:r>
            <a:r>
              <a:rPr lang="de-DE" dirty="0" err="1"/>
              <a:t>Weltspartagsgeschenk</a:t>
            </a:r>
            <a:r>
              <a:rPr lang="de-DE" dirty="0"/>
              <a:t> (47%) und dem Sparbuch (46%). Rund vier von zehn </a:t>
            </a:r>
            <a:r>
              <a:rPr lang="de-DE" dirty="0" err="1"/>
              <a:t>Kärntner:innen</a:t>
            </a:r>
            <a:r>
              <a:rPr lang="de-DE" dirty="0"/>
              <a:t> bringen den Weltspartag zudem mit </a:t>
            </a:r>
            <a:r>
              <a:rPr lang="de-DE" dirty="0" err="1"/>
              <a:t>Sumsi</a:t>
            </a:r>
            <a:r>
              <a:rPr lang="de-DE" dirty="0"/>
              <a:t> (42%) bzw. Sparefroh (40%) in Verbindung.</a:t>
            </a:r>
            <a:endParaRPr lang="de-AT" dirty="0"/>
          </a:p>
        </p:txBody>
      </p:sp>
      <p:sp>
        <p:nvSpPr>
          <p:cNvPr id="3" name="Textplatzhalter 2">
            <a:extLst>
              <a:ext uri="{FF2B5EF4-FFF2-40B4-BE49-F238E27FC236}">
                <a16:creationId xmlns:a16="http://schemas.microsoft.com/office/drawing/2014/main" id="{13168C42-DD25-8CBE-0115-FD14EB6BB3EE}"/>
              </a:ext>
            </a:extLst>
          </p:cNvPr>
          <p:cNvSpPr>
            <a:spLocks noGrp="1"/>
          </p:cNvSpPr>
          <p:nvPr>
            <p:ph type="body" sz="quarter" idx="12"/>
          </p:nvPr>
        </p:nvSpPr>
        <p:spPr/>
        <p:txBody>
          <a:bodyPr/>
          <a:lstStyle/>
          <a:p>
            <a:pPr lvl="0">
              <a:defRPr/>
            </a:pPr>
            <a:r>
              <a:rPr lang="de-AT" dirty="0"/>
              <a:t>Frage 18: </a:t>
            </a:r>
            <a:r>
              <a:rPr lang="de-AT" b="0" dirty="0"/>
              <a:t>"</a:t>
            </a:r>
            <a:r>
              <a:rPr lang="de-DE" b="0" dirty="0"/>
              <a:t>Welche der folgenden Symbole verbinden Sie besonders mit dem Weltspartag? Bitte wählen Sie maximal drei Symbole aus.</a:t>
            </a:r>
            <a:r>
              <a:rPr lang="de-AT" b="0" dirty="0"/>
              <a:t>"</a:t>
            </a:r>
            <a:endParaRPr lang="de-DE" b="0" dirty="0"/>
          </a:p>
        </p:txBody>
      </p:sp>
      <p:pic>
        <p:nvPicPr>
          <p:cNvPr id="14" name="Grafik 13">
            <a:extLst>
              <a:ext uri="{FF2B5EF4-FFF2-40B4-BE49-F238E27FC236}">
                <a16:creationId xmlns:a16="http://schemas.microsoft.com/office/drawing/2014/main" id="{50884D70-272A-9115-3BCB-4024A50CAF09}"/>
              </a:ext>
            </a:extLst>
          </p:cNvPr>
          <p:cNvPicPr>
            <a:picLocks noChangeAspect="1"/>
          </p:cNvPicPr>
          <p:nvPr/>
        </p:nvPicPr>
        <p:blipFill>
          <a:blip r:embed="rId5" cstate="print">
            <a:extLst>
              <a:ext uri="{28A0092B-C50C-407E-A947-70E740481C1C}">
                <a14:useLocalDpi xmlns:a14="http://schemas.microsoft.com/office/drawing/2010/main" val="0"/>
              </a:ext>
            </a:extLst>
          </a:blip>
          <a:srcRect l="11324" t="12956" r="59833" b="42442"/>
          <a:stretch>
            <a:fillRect/>
          </a:stretch>
        </p:blipFill>
        <p:spPr>
          <a:xfrm>
            <a:off x="2330291" y="3822467"/>
            <a:ext cx="508945" cy="556480"/>
          </a:xfrm>
          <a:prstGeom prst="rect">
            <a:avLst/>
          </a:prstGeom>
        </p:spPr>
      </p:pic>
      <p:pic>
        <p:nvPicPr>
          <p:cNvPr id="19" name="Grafik 18">
            <a:extLst>
              <a:ext uri="{FF2B5EF4-FFF2-40B4-BE49-F238E27FC236}">
                <a16:creationId xmlns:a16="http://schemas.microsoft.com/office/drawing/2014/main" id="{C1AF7C41-1101-2838-975F-0378B62AC8B5}"/>
              </a:ext>
            </a:extLst>
          </p:cNvPr>
          <p:cNvPicPr>
            <a:picLocks noChangeAspect="1"/>
          </p:cNvPicPr>
          <p:nvPr/>
        </p:nvPicPr>
        <p:blipFill>
          <a:blip r:embed="rId6" cstate="print">
            <a:extLst>
              <a:ext uri="{28A0092B-C50C-407E-A947-70E740481C1C}">
                <a14:useLocalDpi xmlns:a14="http://schemas.microsoft.com/office/drawing/2010/main" val="0"/>
              </a:ext>
            </a:extLst>
          </a:blip>
          <a:srcRect l="4430" t="5904" r="50000" b="50000"/>
          <a:stretch>
            <a:fillRect/>
          </a:stretch>
        </p:blipFill>
        <p:spPr>
          <a:xfrm>
            <a:off x="1912753" y="2233141"/>
            <a:ext cx="512508" cy="495934"/>
          </a:xfrm>
          <a:prstGeom prst="rect">
            <a:avLst/>
          </a:prstGeom>
        </p:spPr>
      </p:pic>
      <p:pic>
        <p:nvPicPr>
          <p:cNvPr id="20" name="Grafik 19">
            <a:extLst>
              <a:ext uri="{FF2B5EF4-FFF2-40B4-BE49-F238E27FC236}">
                <a16:creationId xmlns:a16="http://schemas.microsoft.com/office/drawing/2014/main" id="{865BF0BF-6845-1722-E887-1D524799A336}"/>
              </a:ext>
            </a:extLst>
          </p:cNvPr>
          <p:cNvPicPr>
            <a:picLocks noChangeAspect="1"/>
          </p:cNvPicPr>
          <p:nvPr/>
        </p:nvPicPr>
        <p:blipFill>
          <a:blip r:embed="rId6" cstate="print">
            <a:extLst>
              <a:ext uri="{28A0092B-C50C-407E-A947-70E740481C1C}">
                <a14:useLocalDpi xmlns:a14="http://schemas.microsoft.com/office/drawing/2010/main" val="0"/>
              </a:ext>
            </a:extLst>
          </a:blip>
          <a:srcRect l="51903" t="4124" r="2527" b="51780"/>
          <a:stretch>
            <a:fillRect/>
          </a:stretch>
        </p:blipFill>
        <p:spPr>
          <a:xfrm>
            <a:off x="1400245" y="2805760"/>
            <a:ext cx="512508" cy="495934"/>
          </a:xfrm>
          <a:prstGeom prst="rect">
            <a:avLst/>
          </a:prstGeom>
        </p:spPr>
      </p:pic>
      <p:sp>
        <p:nvSpPr>
          <p:cNvPr id="9" name="Textplatzhalter 4">
            <a:extLst>
              <a:ext uri="{FF2B5EF4-FFF2-40B4-BE49-F238E27FC236}">
                <a16:creationId xmlns:a16="http://schemas.microsoft.com/office/drawing/2014/main" id="{3E656CB7-A3A5-04EA-8E1A-701627DE608C}"/>
              </a:ext>
            </a:extLst>
          </p:cNvPr>
          <p:cNvSpPr>
            <a:spLocks noGrp="1"/>
          </p:cNvSpPr>
          <p:nvPr>
            <p:ph type="body" sz="quarter" idx="14"/>
          </p:nvPr>
        </p:nvSpPr>
        <p:spPr>
          <a:xfrm>
            <a:off x="349250" y="6588125"/>
            <a:ext cx="2681288" cy="179388"/>
          </a:xfrm>
        </p:spPr>
        <p:txBody>
          <a:bodyPr/>
          <a:lstStyle/>
          <a:p>
            <a:pPr lvl="0">
              <a:defRPr/>
            </a:pPr>
            <a:r>
              <a:rPr kumimoji="0" lang="de-DE" sz="500" b="1" i="0" u="none" strike="noStrike" kern="1200" cap="none" spc="0" normalizeH="0" baseline="0" noProof="0" dirty="0">
                <a:ln>
                  <a:noFill/>
                </a:ln>
                <a:effectLst/>
                <a:uLnTx/>
                <a:uFillTx/>
                <a:latin typeface="Inter"/>
                <a:ea typeface="+mn-ea"/>
                <a:cs typeface="+mn-cs"/>
              </a:rPr>
              <a:t>BASIS: </a:t>
            </a:r>
            <a:r>
              <a:rPr lang="de-DE" b="0" dirty="0"/>
              <a:t>Österreichische Bevölkerung 16-76, n=150 in Kärnten</a:t>
            </a:r>
            <a:endParaRPr kumimoji="0" lang="de-AT" sz="500" b="1" i="0" u="none" strike="noStrike" kern="1200" cap="none" spc="0" normalizeH="0" baseline="0" noProof="0" dirty="0">
              <a:ln>
                <a:noFill/>
              </a:ln>
              <a:effectLst/>
              <a:uLnTx/>
              <a:uFillTx/>
              <a:latin typeface="Inter"/>
              <a:ea typeface="+mn-ea"/>
              <a:cs typeface="+mn-cs"/>
            </a:endParaRPr>
          </a:p>
          <a:p>
            <a:pPr marL="0" marR="0" lvl="0" indent="0" algn="l" defTabSz="914400" rtl="0" eaLnBrk="1" fontAlgn="auto" latinLnBrk="0" hangingPunct="1">
              <a:lnSpc>
                <a:spcPct val="107000"/>
              </a:lnSpc>
              <a:spcBef>
                <a:spcPts val="0"/>
              </a:spcBef>
              <a:spcAft>
                <a:spcPts val="1200"/>
              </a:spcAft>
              <a:buClrTx/>
              <a:buSzTx/>
              <a:buFont typeface="Symbol" panose="05050102010706020507" pitchFamily="18" charset="2"/>
              <a:buNone/>
              <a:tabLst/>
              <a:defRPr/>
            </a:pPr>
            <a:endParaRPr kumimoji="0" lang="de-AT" sz="500" b="1" i="0" u="none" strike="noStrike" kern="1200" cap="none" spc="0" normalizeH="0" baseline="0" noProof="0" dirty="0">
              <a:ln>
                <a:noFill/>
              </a:ln>
              <a:effectLst/>
              <a:highlight>
                <a:srgbClr val="FFFF00"/>
              </a:highlight>
              <a:uLnTx/>
              <a:uFillTx/>
              <a:latin typeface="Inter"/>
              <a:ea typeface="+mn-ea"/>
              <a:cs typeface="+mn-cs"/>
            </a:endParaRPr>
          </a:p>
        </p:txBody>
      </p:sp>
      <p:pic>
        <p:nvPicPr>
          <p:cNvPr id="5" name="Grafik 4">
            <a:extLst>
              <a:ext uri="{FF2B5EF4-FFF2-40B4-BE49-F238E27FC236}">
                <a16:creationId xmlns:a16="http://schemas.microsoft.com/office/drawing/2014/main" id="{BFD65ECD-6323-5FB9-4DCE-CAE74ACE2F79}"/>
              </a:ext>
            </a:extLst>
          </p:cNvPr>
          <p:cNvPicPr>
            <a:picLocks noChangeAspect="1"/>
          </p:cNvPicPr>
          <p:nvPr/>
        </p:nvPicPr>
        <p:blipFill>
          <a:blip r:embed="rId7" cstate="print">
            <a:clrChange>
              <a:clrFrom>
                <a:srgbClr val="FAFAFA">
                  <a:alpha val="99608"/>
                </a:srgbClr>
              </a:clrFrom>
              <a:clrTo>
                <a:srgbClr val="FAFAFA">
                  <a:alpha val="0"/>
                </a:srgbClr>
              </a:clrTo>
            </a:clrChange>
            <a:duotone>
              <a:schemeClr val="accent6">
                <a:shade val="45000"/>
                <a:satMod val="135000"/>
              </a:schemeClr>
              <a:prstClr val="white"/>
            </a:duotone>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932686" y="3208769"/>
            <a:ext cx="928264" cy="601249"/>
          </a:xfrm>
          <a:prstGeom prst="rect">
            <a:avLst/>
          </a:prstGeom>
        </p:spPr>
      </p:pic>
      <p:pic>
        <p:nvPicPr>
          <p:cNvPr id="7" name="Grafik 6">
            <a:extLst>
              <a:ext uri="{FF2B5EF4-FFF2-40B4-BE49-F238E27FC236}">
                <a16:creationId xmlns:a16="http://schemas.microsoft.com/office/drawing/2014/main" id="{0333BAF3-06B3-CCAF-8375-5331386B5A0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42345" y="4391396"/>
            <a:ext cx="508945" cy="508945"/>
          </a:xfrm>
          <a:prstGeom prst="rect">
            <a:avLst/>
          </a:prstGeom>
        </p:spPr>
      </p:pic>
    </p:spTree>
    <p:extLst>
      <p:ext uri="{BB962C8B-B14F-4D97-AF65-F5344CB8AC3E}">
        <p14:creationId xmlns:p14="http://schemas.microsoft.com/office/powerpoint/2010/main" val="2987165439"/>
      </p:ext>
    </p:extLst>
  </p:cSld>
  <p:clrMapOvr>
    <a:masterClrMapping/>
  </p:clrMapOvr>
</p:sld>
</file>

<file path=ppt/theme/theme1.xml><?xml version="1.0" encoding="utf-8"?>
<a:theme xmlns:a="http://schemas.openxmlformats.org/drawingml/2006/main" name="Erste 2023 PR">
  <a:themeElements>
    <a:clrScheme name="Erste 2023 neu">
      <a:dk1>
        <a:srgbClr val="202020"/>
      </a:dk1>
      <a:lt1>
        <a:srgbClr val="FFFFFF"/>
      </a:lt1>
      <a:dk2>
        <a:srgbClr val="028661"/>
      </a:dk2>
      <a:lt2>
        <a:srgbClr val="2870ED"/>
      </a:lt2>
      <a:accent1>
        <a:srgbClr val="0CB43F"/>
      </a:accent1>
      <a:accent2>
        <a:srgbClr val="EB4C79"/>
      </a:accent2>
      <a:accent3>
        <a:srgbClr val="245375"/>
      </a:accent3>
      <a:accent4>
        <a:srgbClr val="FF6130"/>
      </a:accent4>
      <a:accent5>
        <a:srgbClr val="02A3A4"/>
      </a:accent5>
      <a:accent6>
        <a:srgbClr val="721C7A"/>
      </a:accent6>
      <a:hlink>
        <a:srgbClr val="202020"/>
      </a:hlink>
      <a:folHlink>
        <a:srgbClr val="202020"/>
      </a:folHlink>
    </a:clrScheme>
    <a:fontScheme name="Benutzerdefiniert 246">
      <a:majorFont>
        <a:latin typeface="Inter SemiBold"/>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lnSpc>
            <a:spcPct val="107000"/>
          </a:lnSpc>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lnSpc>
            <a:spcPct val="107000"/>
          </a:lnSpc>
          <a:defRPr sz="1600" dirty="0" err="1" smtClean="0"/>
        </a:defPPr>
      </a:lstStyle>
    </a:txDef>
  </a:objectDefaults>
  <a:extraClrSchemeLst/>
  <a:custClrLst>
    <a:custClr name="Light Grey">
      <a:srgbClr val="E4EAF0"/>
    </a:custClr>
    <a:custClr name="Mid Grey">
      <a:srgbClr val="A3B5C9"/>
    </a:custClr>
    <a:custClr name="Dark Grey">
      <a:srgbClr val="5C7999"/>
    </a:custClr>
  </a:custClrLst>
  <a:extLst>
    <a:ext uri="{05A4C25C-085E-4340-85A3-A5531E510DB2}">
      <thm15:themeFamily xmlns:thm15="http://schemas.microsoft.com/office/thememl/2012/main" name="Erste 2023 PR" id="{A9A0A12B-20F6-4730-AC02-ACEA78916CCB}" vid="{F5E6B4C8-DD9E-4666-843F-1BE4513A41B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828210335CFE64DB24F33B26EBC5E2D" ma:contentTypeVersion="19" ma:contentTypeDescription="Ein neues Dokument erstellen." ma:contentTypeScope="" ma:versionID="760642f8b767fc3ca40a433a3b83f404">
  <xsd:schema xmlns:xsd="http://www.w3.org/2001/XMLSchema" xmlns:xs="http://www.w3.org/2001/XMLSchema" xmlns:p="http://schemas.microsoft.com/office/2006/metadata/properties" xmlns:ns2="130d82cd-8a54-4e6c-9022-c4b8bd32ab79" xmlns:ns3="cfaeecba-82c7-4a2c-ae86-a368409dd458" targetNamespace="http://schemas.microsoft.com/office/2006/metadata/properties" ma:root="true" ma:fieldsID="1afca1b4ec2762db2e810ca79052feeb" ns2:_="" ns3:_="">
    <xsd:import namespace="130d82cd-8a54-4e6c-9022-c4b8bd32ab79"/>
    <xsd:import namespace="cfaeecba-82c7-4a2c-ae86-a368409dd45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0d82cd-8a54-4e6c-9022-c4b8bd32ab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Bildmarkierungen" ma:readOnly="false" ma:fieldId="{5cf76f15-5ced-4ddc-b409-7134ff3c332f}" ma:taxonomyMulti="true" ma:sspId="8e7e5b6c-b918-456f-bde5-0dbd0052dc3f"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faeecba-82c7-4a2c-ae86-a368409dd458"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element name="TaxCatchAll" ma:index="22" nillable="true" ma:displayName="Taxonomy Catch All Column" ma:hidden="true" ma:list="{2c8a86dd-6f47-43e4-9f1b-2d51248d8594}" ma:internalName="TaxCatchAll" ma:showField="CatchAllData" ma:web="cfaeecba-82c7-4a2c-ae86-a368409dd4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30d82cd-8a54-4e6c-9022-c4b8bd32ab79">
      <Terms xmlns="http://schemas.microsoft.com/office/infopath/2007/PartnerControls"/>
    </lcf76f155ced4ddcb4097134ff3c332f>
    <TaxCatchAll xmlns="cfaeecba-82c7-4a2c-ae86-a368409dd458" xsi:nil="true"/>
    <SharedWithUsers xmlns="cfaeecba-82c7-4a2c-ae86-a368409dd458">
      <UserInfo>
        <DisplayName/>
        <AccountId xsi:nil="true"/>
        <AccountType/>
      </UserInfo>
    </SharedWithUsers>
  </documentManagement>
</p:properties>
</file>

<file path=customXml/itemProps1.xml><?xml version="1.0" encoding="utf-8"?>
<ds:datastoreItem xmlns:ds="http://schemas.openxmlformats.org/officeDocument/2006/customXml" ds:itemID="{D14EB05F-097A-49A5-8AAB-FDAF8EDA73AD}"/>
</file>

<file path=customXml/itemProps2.xml><?xml version="1.0" encoding="utf-8"?>
<ds:datastoreItem xmlns:ds="http://schemas.openxmlformats.org/officeDocument/2006/customXml" ds:itemID="{54FC0255-F24E-481F-A853-41CEC83A6ECB}">
  <ds:schemaRefs>
    <ds:schemaRef ds:uri="http://schemas.microsoft.com/sharepoint/v3/contenttype/forms"/>
  </ds:schemaRefs>
</ds:datastoreItem>
</file>

<file path=customXml/itemProps3.xml><?xml version="1.0" encoding="utf-8"?>
<ds:datastoreItem xmlns:ds="http://schemas.openxmlformats.org/officeDocument/2006/customXml" ds:itemID="{E0965028-0EA5-445B-B8DA-BC1EDEAEDAEC}">
  <ds:schemaRefs>
    <ds:schemaRef ds:uri="http://schemas.microsoft.com/office/2006/metadata/properties"/>
    <ds:schemaRef ds:uri="http://purl.org/dc/terms/"/>
    <ds:schemaRef ds:uri="http://schemas.microsoft.com/office/2006/documentManagement/types"/>
    <ds:schemaRef ds:uri="http://purl.org/dc/dcmitype/"/>
    <ds:schemaRef ds:uri="dab9097a-2c66-4ef7-83aa-4476ec261695"/>
    <ds:schemaRef ds:uri="http://purl.org/dc/elements/1.1/"/>
    <ds:schemaRef ds:uri="http://schemas.microsoft.com/office/infopath/2007/PartnerControls"/>
    <ds:schemaRef ds:uri="d6a115fc-1bc2-4e87-8708-a2730557aabf"/>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3532</Words>
  <Application>Microsoft Office PowerPoint</Application>
  <PresentationFormat>Breitbild</PresentationFormat>
  <Paragraphs>246</Paragraphs>
  <Slides>29</Slides>
  <Notes>21</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2</vt:i4>
      </vt:variant>
      <vt:variant>
        <vt:lpstr>Folientitel</vt:lpstr>
      </vt:variant>
      <vt:variant>
        <vt:i4>29</vt:i4>
      </vt:variant>
    </vt:vector>
  </HeadingPairs>
  <TitlesOfParts>
    <vt:vector size="38" baseType="lpstr">
      <vt:lpstr>Arial</vt:lpstr>
      <vt:lpstr>Calibri</vt:lpstr>
      <vt:lpstr>Inter</vt:lpstr>
      <vt:lpstr>Inter SemiBold</vt:lpstr>
      <vt:lpstr>Inter-SemiBold</vt:lpstr>
      <vt:lpstr>Symbol</vt:lpstr>
      <vt:lpstr>Erste 2023 PR</vt:lpstr>
      <vt:lpstr>Microsoft Excel-Arbeitsblatt</vt:lpstr>
      <vt:lpstr>Microsoft Excel-Binärarbeitsblatt</vt:lpstr>
      <vt:lpstr>Das Sparverhalten der Österreicher:innen 2026 Kärnten</vt:lpstr>
      <vt:lpstr>Studiendesign</vt:lpstr>
      <vt:lpstr>Die Struktur der Befragten - Gesamtösterreich</vt:lpstr>
      <vt:lpstr>PowerPoint-Präsentation</vt:lpstr>
      <vt:lpstr>Themenüberblick: Stellenwert und Nutzung des Sparens</vt:lpstr>
      <vt:lpstr>In Summe geben 80% der Kärntner:innen an, dass ihnen Sparen „sehr wichtig“ bzw. „ziemlich wichtig“ ist. Die Bedeutung des Sparens ist in Kärnten damit auf dem Vorjahresniveau. Die Einstellung der Kärntner:innen liegt etwas unter dem Österreich-Schnitt (-3ppt). </vt:lpstr>
      <vt:lpstr>Unter den Kärntner:innen geben 39% an, dass ihnen Sparen „sehr wichtig“ ist, weiteren 40% ist Sparen „ziemlich wichtig“, nur 18% ist Sparen lediglich „etwas wichtig“, 1% „weniger wichtig“ und 1% „gar nicht wichtig“. </vt:lpstr>
      <vt:lpstr>Spontan wird „Sparen in Österreich“ vor allem mit klassischen Sparformen und traditionellen Symbolen verbunden. Besonders präsent sind Sparbuch (19%), Bausparen (14%), Sparefroh (10%) und Sparschwein (8%). Daneben werden auch Zinsen und Gebühren (9%) und Banken allgemein (9%) erinnert.</vt:lpstr>
      <vt:lpstr>Die Kärntner:innen nutzen am häufigsten immer noch das Sparbuch bzw. Sparkonto (79%) und liegen damit auf dem Österreich-Schnitt (79%). Mit spürbarem Abstand folgt, genutzt von etwa der Hälfte der Kärntner:innen, das Sparen am Girokonto (53%). 44% legen ihr Geld in einer Lebens-/Kapitalversicherung an und 38% in Wertpapieren. Während Wertpapiere gegenüber dem Vorjahr an Bedeutung gewinnen (+5ppt), verliert das Bausparen an Relevanz (-8ppt).  </vt:lpstr>
      <vt:lpstr>Wie auch in Gesamtösterreich sind Aktien (25%), ETFs (19%) und Investmentfonds (17%) in Kärnten zur Wertpapiernutzung am beliebtesten.</vt:lpstr>
      <vt:lpstr>Für die überwiegende Mehrheit der Kärntner:innen steht Sparen vor allem für Sicherheit (90%). Darüber hinaus wird Sparen mit der Möglichkeit verbunden, sich etwas leisten bzw. gönnen zu können (88%), sowie mit persönlicher Unabhängigkeit (86%). Auch kleine Sparbeträge werden von 89% als sinnvoll erachtet. Gleichzeitig geben 35% der Kärntner:innen an, dass ihnen am Monatsende kein Geld mehr zum Sparen übrig bleibt.</vt:lpstr>
      <vt:lpstr>Themenüberblick: Rund um den Sparbetrag – Höhe, Zufriedenheit, Einsatz und Anlageorientierung</vt:lpstr>
      <vt:lpstr>Der durchschnittliche monatliche Sparbetrag der sparenden Kärntner:innen ist gegenüber dem Vorjahr gesunken (-28€) und liegt aktuell bei 284€. Damit entspricht er ungefähr dem Niveau von 2022 und bleibt auch unter dem diesjährigen Durchschnitt von Gesamtösterreich mit 306€.</vt:lpstr>
      <vt:lpstr>Der durchschnittliche monatliche Sparbetrag der Sparenden in Kärnten liegt mit 284€ unter dem Durchschnitt von Gesamtösterreich (306€).</vt:lpstr>
      <vt:lpstr>Die Zufriedenheit mit dem Sparbetrag unter den Kärntner:innen ist, wie auch in Gesamtösterreich, zum Vorjahr gesunken (-5ppt). Insgesamt sind in Kärnten nur 31% der Sparenden „sehr “ bzw. „ziemlich zufrieden“, in Gesamtösterreich 34%.</vt:lpstr>
      <vt:lpstr>Etwas weniger als ein Drittel der Sparenden in Kärnten ist mit ihrem derzeitigen Sparbetrag „sehr zufrieden“ (9%) bzw. „ziemlich zufrieden“ (22%). </vt:lpstr>
      <vt:lpstr>93% der sparenden Kärntner:innen legen Geld für sich selbst zur Seite. Mit deutlichem Abstand folgt das Sparen für die eigenen Kinder (44%). 29% sparen für ihre:n Partner:in, während 23% Geld für Enkel, Paten oder andere nahestehende Kinder zur Seite legen. 11% der sparenden Kärntner:innen legen Geld für ihre Eltern zur Seite.</vt:lpstr>
      <vt:lpstr>Im Durchschnitt werden 38% der monatlichen Sparsumme für kurzfristige, 33% für mittelfristige und 29% für langfristige Ziele ausgegeben.</vt:lpstr>
      <vt:lpstr>94% der sparenden Kärntner:innen geben unter anderem an, dass sie das Geld als Notgroschen bzw. für Notfälle sparen. 71% legen das Geld zur finanziellen Absicherung und Vorsorge bei Seite und 68% für ihre finanzielle Unabhängigkeit. Spätere Konsumwünsche wie z.B.: Urlaube sind für weitere 68% der Kärntner:innen ein Sparmotiv, während eine zukünftige Immobilienfinanzierung nur für ein Drittel der sparenden Kärntner:innen ein Grund zum Sparen darstellt. </vt:lpstr>
      <vt:lpstr>Die überwiegende Mehrheit der Kärntner:innen bezeichnet sich persönlich bei der Geldanlage als „sehr“ (33%) oder „eher“ (39%) sicherheitsbetont. Auf der anderen Seite sind 4% „sehr“ und 19% „eher“ risikobereit. 6% hingegen legen ihr Geld „gemischt“ an.</vt:lpstr>
      <vt:lpstr>Themenüberblick: Sparen für die nächste Generation – Nutzung, Interesse und Anforderungen</vt:lpstr>
      <vt:lpstr>Bei Apps und digitalen Funktionen zum Sparen stößt vor allem eine Übersicht darüber, wofür Geld ausgegeben wurde, auf Interesse (71%). Das automatische Sparen kleiner Beträge finden 66% der Kärntner:innen interessant, während 63% Interesse an gemeinsam von Eltern und Kindern festgelegten Sparzielen zeigen.</vt:lpstr>
      <vt:lpstr>Spezielle Spar- und Finanzprodukte für Kinder und Jugendliche sind weit verbreitet. Am häufigsten werden Sparbücher (51%) sowie Jugendkonten/-clubs (39%) bereits selbst genutzt oder für junge Menschen abgeschlossen. 38% der Kärntner:innen haben bereits einen Bausparvertrag für Kinder oder Jugendliche abgeschlossen.</vt:lpstr>
      <vt:lpstr>41% der Kärntner:innen zeigen Interesse an Angeboten wie Fonds, ETFs oder anderen Wertpapieren, die auf junge Personen übertragen werden können (Top2Box).</vt:lpstr>
      <vt:lpstr>Bei übertragbaren Sparangeboten stehen vor allem geringe Kosten (85%, Top2Box) und die Möglichkeit, regelmäßig auch kleine Beträge anzusparen (78%) im Vordergrund. Ebenfalls besonders wichtig ist Klarheit, für welche Person das Geld gedacht ist (78%) und Flexibilität für den Zeitpunkt der Übertragung (77%).</vt:lpstr>
      <vt:lpstr>Themenüberblick: Bedeutung des Weltspartags</vt:lpstr>
      <vt:lpstr>Der Weltspartag gewinnt als Anlass für einen Bank- oder Sparkassenbesuch wieder an Bedeutung. Nach 20% im Jahr 2019 liegt der Anteil 2026 bei 27% und damit auch über dem Niveau von 2009 und 2013. </vt:lpstr>
      <vt:lpstr>Für 63% der Kärntner:innen erinnert der Weltspartag an die Bedeutung des Sparens. 60% sehen ihn als Angebot für alle Generationen. Gleichzeitig ist für 48% der Weltspartag vor allem etwas für Kinder, während 46% ihn als veraltet empfinden.</vt:lpstr>
      <vt:lpstr>Am häufigsten wird der Weltspartag in Kärnten mit dem Sparschwein verbunden (49%), gefolgt vom Weltspartagsgeschenk (47%) und dem Sparbuch (46%). Rund vier von zehn Kärntner:innen bringen den Weltspartag zudem mit Sumsi (42%) bzw. Sparefroh (40%) in Verbindung.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Bericht</dc:title>
  <dc:creator>Kiedler Karin Mag.</dc:creator>
  <cp:lastModifiedBy>Ursula Nestelberger</cp:lastModifiedBy>
  <cp:revision>394</cp:revision>
  <cp:lastPrinted>2026-09-08T13:31:11Z</cp:lastPrinted>
  <dcterms:created xsi:type="dcterms:W3CDTF">2023-01-26T08:30:55Z</dcterms:created>
  <dcterms:modified xsi:type="dcterms:W3CDTF">2026-09-28T05:50:29Z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2023-01-25T00:00:00Z</vt:filetime>
  </property>
  <property fmtid="{D5CDD505-2E9C-101B-9397-08002B2CF9AE}" pid="3" name="Creator">
    <vt:lpwstr>Adobe InDesign 18.1 (Macintosh)</vt:lpwstr>
  </property>
  <property fmtid="{D5CDD505-2E9C-101B-9397-08002B2CF9AE}" pid="4" name="LastSaved">
    <vt:filetime>2023-01-26T00:00:00Z</vt:filetime>
  </property>
  <property fmtid="{D5CDD505-2E9C-101B-9397-08002B2CF9AE}" pid="5" name="Producer">
    <vt:lpwstr>Adobe PDF Library 17.0</vt:lpwstr>
  </property>
  <property fmtid="{D5CDD505-2E9C-101B-9397-08002B2CF9AE}" pid="6" name="MSIP_Label_38939b85-7e40-4a1d-91e1-0e84c3b219d7_Enabled">
    <vt:lpwstr>true</vt:lpwstr>
  </property>
  <property fmtid="{D5CDD505-2E9C-101B-9397-08002B2CF9AE}" pid="7" name="MSIP_Label_38939b85-7e40-4a1d-91e1-0e84c3b219d7_SetDate">
    <vt:lpwstr>2023-01-31T17:03:48Z</vt:lpwstr>
  </property>
  <property fmtid="{D5CDD505-2E9C-101B-9397-08002B2CF9AE}" pid="8" name="MSIP_Label_38939b85-7e40-4a1d-91e1-0e84c3b219d7_Method">
    <vt:lpwstr>Standard</vt:lpwstr>
  </property>
  <property fmtid="{D5CDD505-2E9C-101B-9397-08002B2CF9AE}" pid="9" name="MSIP_Label_38939b85-7e40-4a1d-91e1-0e84c3b219d7_Name">
    <vt:lpwstr>38939b85-7e40-4a1d-91e1-0e84c3b219d7</vt:lpwstr>
  </property>
  <property fmtid="{D5CDD505-2E9C-101B-9397-08002B2CF9AE}" pid="10" name="MSIP_Label_38939b85-7e40-4a1d-91e1-0e84c3b219d7_SiteId">
    <vt:lpwstr>3ad0376a-54d3-49a6-9e20-52de0a92fc89</vt:lpwstr>
  </property>
  <property fmtid="{D5CDD505-2E9C-101B-9397-08002B2CF9AE}" pid="11" name="MSIP_Label_38939b85-7e40-4a1d-91e1-0e84c3b219d7_ActionId">
    <vt:lpwstr>8a1f7dff-0185-4201-8319-724732ed0a89</vt:lpwstr>
  </property>
  <property fmtid="{D5CDD505-2E9C-101B-9397-08002B2CF9AE}" pid="12" name="MSIP_Label_38939b85-7e40-4a1d-91e1-0e84c3b219d7_ContentBits">
    <vt:lpwstr>0</vt:lpwstr>
  </property>
  <property fmtid="{D5CDD505-2E9C-101B-9397-08002B2CF9AE}" pid="13" name="ContentTypeId">
    <vt:lpwstr>0x010100C828210335CFE64DB24F33B26EBC5E2D</vt:lpwstr>
  </property>
  <property fmtid="{D5CDD505-2E9C-101B-9397-08002B2CF9AE}" pid="14" name="MediaServiceImageTags">
    <vt:lpwstr/>
  </property>
  <property fmtid="{D5CDD505-2E9C-101B-9397-08002B2CF9AE}" pid="15" name="Order">
    <vt:r8>74400</vt:r8>
  </property>
  <property fmtid="{D5CDD505-2E9C-101B-9397-08002B2CF9AE}" pid="16" name="xd_Signature">
    <vt:bool>false</vt:bool>
  </property>
  <property fmtid="{D5CDD505-2E9C-101B-9397-08002B2CF9AE}" pid="17" name="xd_ProgID">
    <vt:lpwstr/>
  </property>
  <property fmtid="{D5CDD505-2E9C-101B-9397-08002B2CF9AE}" pid="18" name="_SourceUrl">
    <vt:lpwstr/>
  </property>
  <property fmtid="{D5CDD505-2E9C-101B-9397-08002B2CF9AE}" pid="19" name="_SharedFileIndex">
    <vt:lpwstr/>
  </property>
  <property fmtid="{D5CDD505-2E9C-101B-9397-08002B2CF9AE}" pid="20" name="ComplianceAssetId">
    <vt:lpwstr/>
  </property>
  <property fmtid="{D5CDD505-2E9C-101B-9397-08002B2CF9AE}" pid="21" name="TemplateUrl">
    <vt:lpwstr/>
  </property>
  <property fmtid="{D5CDD505-2E9C-101B-9397-08002B2CF9AE}" pid="22" name="_ExtendedDescription">
    <vt:lpwstr/>
  </property>
  <property fmtid="{D5CDD505-2E9C-101B-9397-08002B2CF9AE}" pid="23" name="TriggerFlowInfo">
    <vt:lpwstr/>
  </property>
</Properties>
</file>